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  <p:sldId id="264" r:id="rId7"/>
    <p:sldId id="265" r:id="rId8"/>
    <p:sldId id="266" r:id="rId9"/>
    <p:sldId id="267" r:id="rId10"/>
    <p:sldId id="259" r:id="rId11"/>
    <p:sldId id="260" r:id="rId12"/>
    <p:sldId id="268" r:id="rId13"/>
    <p:sldId id="270" r:id="rId14"/>
    <p:sldId id="272" r:id="rId15"/>
    <p:sldId id="273" r:id="rId16"/>
    <p:sldId id="274" r:id="rId17"/>
    <p:sldId id="275" r:id="rId18"/>
    <p:sldId id="276" r:id="rId19"/>
    <p:sldId id="258" r:id="rId2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2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19717-424C-F83B-7A5E-9202F66BD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7DD48EC-DFAE-7259-45DA-043D36EC9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71FDD6F-8523-B829-84E8-31E936ED3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BF40EAB-72E3-2025-38D0-21C67ED7C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A93085C-C60A-7A79-5269-A2969FD8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348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2FF2D-514F-1D95-8841-392A5891B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4C0E5F6-2F55-096B-287C-5E2831A74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B9836D5-D97A-01B4-EF44-04F095AF1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16EFEF1-2FF7-E7A9-0570-AB621ACB1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25C8FD3-980C-C469-DA08-577DA81B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581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9E0A1317-73A5-D7E6-5D57-A3E98DC38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948BBD5D-3B65-3172-55E8-29874AED8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FC5C357-C4CD-4CAD-B390-EB918662D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FED200A-8981-5A20-92A5-3D23509C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DA28353-F1B8-8E57-FDFF-77A78DE3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3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CCDE98-4F32-2CDD-3442-E4950552A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8ACBF6-B53D-40D2-958C-033107D1E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59E0B6-F669-FC14-B40F-3B2FBAB3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FB83444-8FA4-C1F9-1E4E-77BE3C6A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6809F1E-F501-3F40-2264-16149626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419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E37AE4-5C94-D974-B8A7-E65B7A687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03C5B0-7C86-4B60-21A5-E72E42FCC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F194080-3608-4D91-2699-F0AB1708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872E035-BB5F-D2F1-F85D-CBA7633C8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7D2B553-C612-9289-8780-220943A0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15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F80A25-1AFF-7442-90F4-D95A6AF2B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082C64B-BAF8-8B35-3D6B-21FCF0232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436E6D2-EE74-B5BA-C25F-7B5764561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CBB909F-6808-ACF6-EF67-0D894B4BE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73B64E1-7CD3-FD6F-3D86-72F41601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BE3BB71-85B6-9A10-217A-387255D48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660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BB8DFD-A422-4034-9E73-46BCE9BD3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835D53B-94E2-A4B7-ECBF-4BABEE030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6EF2E9A-3083-BB1C-D408-D38F3BBF2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D292376-C911-F305-9A35-6B5B68450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10A99584-5C35-F46C-19D2-C5095F337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7225B345-F85B-53A1-7B0C-580A3971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4256A75D-C01B-25D9-F3F2-32822492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9E3E32E0-CC0D-712B-E671-27A16B23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234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662ACC-4148-6B53-886F-91E72222F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9CA35ED-2CCB-F6F2-DAB7-74666382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C60DEBA-0FF1-A145-A076-4D2343CF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A0511F7-AE4A-5280-01B1-6B66F5D1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603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4CED73D-D622-DFDD-4A80-ADD2DFCD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3EA6678-157F-7C25-0CDF-74F8449FF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766120E-4BF6-11A1-EA8C-3693715E1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20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F071D9-ED2A-3BC8-77F4-8FFCA2244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1291925-4FBC-F6B0-701B-304E9687B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A181B5-9BDC-1268-56BE-916874202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0EE54F6A-9013-E051-CAF7-9C21E7847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CD55279-3CC7-2426-4C3F-BA2123E52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ABB9820-1E36-BD98-2ED9-704EA8EAE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096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31AD1-94B9-B268-C0B4-A7771B7A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DD39FA0-0DB2-975B-8248-802BDA8BF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4316F9C-FA3C-5DB4-EED3-B6D324B7A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B5A648C-B5A9-ABD6-268D-C8C1C1637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9D9AFC9-A9A4-981F-D0B9-F2BF117A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19B2192-7D57-20C6-3979-038CF5A87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581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106721C-24EA-444F-9767-5637E8B85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B84115-D3CB-E3DB-D3A9-6C9A2B903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2B79F7-4F94-BB25-EEBE-D9554DC7C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61E09-19FC-444D-A5FD-8F4569057C6B}" type="datetimeFigureOut">
              <a:rPr lang="sk-SK" smtClean="0"/>
              <a:t>15. 12. 2023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AD2C979-1D6E-09A5-A26B-2BD2EBEA7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C86089E-84DF-441F-1554-6A6A05196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9D44BF-E091-4DEB-86AD-F11257E0A30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839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apps.org/2909444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B8C034-506B-5B7C-EC2D-368D5B6140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Úvery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51068A3-C01F-E7F2-AA4D-78A1D8B4C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924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1A95C1-063E-9A81-BF27-97BB6356F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R.P.M.N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6766E78-F8EE-4B9C-1996-5AC53ED5F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Ročná Priemerná Miera Nákladov</a:t>
            </a:r>
          </a:p>
          <a:p>
            <a:r>
              <a:rPr lang="sk-SK" dirty="0"/>
              <a:t>Keď chcem porovnať dva úvery, pozerám toto číslo</a:t>
            </a:r>
          </a:p>
          <a:p>
            <a:endParaRPr lang="sk-SK" dirty="0"/>
          </a:p>
          <a:p>
            <a:r>
              <a:rPr lang="sk-SK" dirty="0"/>
              <a:t>Úrok, nie je jediný poplatok (náklad) na úvere</a:t>
            </a:r>
          </a:p>
          <a:p>
            <a:r>
              <a:rPr lang="sk-SK" dirty="0"/>
              <a:t>Aké poplatky môžu byť spojené s úverom</a:t>
            </a:r>
          </a:p>
          <a:p>
            <a:pPr lvl="1"/>
            <a:r>
              <a:rPr lang="sk-SK" dirty="0"/>
              <a:t>Poistenie</a:t>
            </a:r>
          </a:p>
          <a:p>
            <a:pPr lvl="1"/>
            <a:r>
              <a:rPr lang="sk-SK" dirty="0"/>
              <a:t>Vedenie úverového účtu</a:t>
            </a:r>
          </a:p>
          <a:p>
            <a:pPr lvl="1"/>
            <a:r>
              <a:rPr lang="sk-SK" dirty="0"/>
              <a:t>Posielanie výpisu</a:t>
            </a:r>
          </a:p>
          <a:p>
            <a:pPr lvl="1"/>
            <a:r>
              <a:rPr lang="sk-SK" dirty="0"/>
              <a:t>....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00299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26F5FD-1A55-4C79-FD48-FA6334AF4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Typy úverov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7DFE7A-0C69-65FD-37A3-E4993F6D8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/>
              <a:t>Kontokurent</a:t>
            </a:r>
            <a:r>
              <a:rPr lang="sk-SK" dirty="0"/>
              <a:t>/povolené prečerpanie</a:t>
            </a:r>
          </a:p>
          <a:p>
            <a:r>
              <a:rPr lang="sk-SK" dirty="0"/>
              <a:t>Bezúčelový/Spotrebnú úver</a:t>
            </a:r>
          </a:p>
          <a:p>
            <a:r>
              <a:rPr lang="sk-SK" dirty="0"/>
              <a:t>Účelový úver</a:t>
            </a:r>
          </a:p>
          <a:p>
            <a:r>
              <a:rPr lang="sk-SK" dirty="0"/>
              <a:t>Americká hypotéka</a:t>
            </a:r>
          </a:p>
          <a:p>
            <a:r>
              <a:rPr lang="sk-SK" dirty="0"/>
              <a:t>Hypotéka</a:t>
            </a:r>
          </a:p>
          <a:p>
            <a:r>
              <a:rPr lang="sk-SK" dirty="0"/>
              <a:t>Kreditná karta</a:t>
            </a:r>
          </a:p>
          <a:p>
            <a:r>
              <a:rPr lang="sk-SK" dirty="0"/>
              <a:t>Nebanková pôžička</a:t>
            </a:r>
          </a:p>
          <a:p>
            <a:r>
              <a:rPr lang="sk-SK" dirty="0"/>
              <a:t>Dlhopis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94337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26F5FD-1A55-4C79-FD48-FA6334AF4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Kontokurent</a:t>
            </a:r>
            <a:r>
              <a:rPr lang="sk-SK" dirty="0"/>
              <a:t>/povolené prečerpanie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7DFE7A-0C69-65FD-37A3-E4993F6D8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Ak na účte pôjdeš do mínusu, v podstate si berieš od banky úver</a:t>
            </a:r>
          </a:p>
          <a:p>
            <a:r>
              <a:rPr lang="sk-SK" dirty="0"/>
              <a:t>RPMN </a:t>
            </a:r>
            <a:r>
              <a:rPr lang="en-US" dirty="0"/>
              <a:t>~</a:t>
            </a:r>
            <a:r>
              <a:rPr lang="sk-SK" dirty="0"/>
              <a:t>10%-20</a:t>
            </a:r>
            <a:r>
              <a:rPr lang="en-US" dirty="0"/>
              <a:t>% p.a.</a:t>
            </a:r>
            <a:endParaRPr lang="sk-SK" dirty="0"/>
          </a:p>
          <a:p>
            <a:r>
              <a:rPr lang="sk-SK" dirty="0"/>
              <a:t>Úrok sa účtuje za každý deň, ktorý si na účte v mínuse</a:t>
            </a:r>
            <a:endParaRPr lang="en-US" dirty="0"/>
          </a:p>
          <a:p>
            <a:endParaRPr lang="en-US" dirty="0"/>
          </a:p>
          <a:p>
            <a:r>
              <a:rPr lang="sk-SK" dirty="0"/>
              <a:t>Treba si dávať pozor na zostatok</a:t>
            </a:r>
          </a:p>
          <a:p>
            <a:pPr lvl="1"/>
            <a:r>
              <a:rPr lang="sk-SK" dirty="0"/>
              <a:t>Banky majú obľubu ukazovať zostatok aj s prečerpaním</a:t>
            </a:r>
          </a:p>
          <a:p>
            <a:pPr lvl="1"/>
            <a:r>
              <a:rPr lang="sk-SK" dirty="0" err="1"/>
              <a:t>Napr</a:t>
            </a:r>
            <a:r>
              <a:rPr lang="sk-SK" dirty="0"/>
              <a:t>: Mám na účte 40€. </a:t>
            </a:r>
            <a:br>
              <a:rPr lang="sk-SK" dirty="0"/>
            </a:br>
            <a:r>
              <a:rPr lang="sk-SK" dirty="0"/>
              <a:t>	         Ale banka mi zobrazí na bankomate zostatok 540€</a:t>
            </a:r>
          </a:p>
        </p:txBody>
      </p:sp>
    </p:spTree>
    <p:extLst>
      <p:ext uri="{BB962C8B-B14F-4D97-AF65-F5344CB8AC3E}">
        <p14:creationId xmlns:p14="http://schemas.microsoft.com/office/powerpoint/2010/main" val="1987389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49F92-C367-57F3-900F-BC705F5D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Bezúčelový/spotrebný úver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BC25FE-6BC9-5663-7E11-6AC185AC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RPMN</a:t>
            </a:r>
            <a:r>
              <a:rPr lang="sk-SK" dirty="0"/>
              <a:t> </a:t>
            </a:r>
            <a:r>
              <a:rPr lang="en-US" dirty="0"/>
              <a:t>~7%-20% p.a.</a:t>
            </a:r>
            <a:endParaRPr lang="sk-SK" dirty="0"/>
          </a:p>
          <a:p>
            <a:r>
              <a:rPr lang="sk-SK" dirty="0"/>
              <a:t>Bez dokladovania môže byť do </a:t>
            </a:r>
            <a:r>
              <a:rPr lang="en-US" dirty="0"/>
              <a:t>~</a:t>
            </a:r>
            <a:r>
              <a:rPr lang="sk-SK" dirty="0"/>
              <a:t>5000€</a:t>
            </a:r>
          </a:p>
          <a:p>
            <a:r>
              <a:rPr lang="sk-SK" dirty="0"/>
              <a:t>S dokladovaním príjmov v podstate neobmedzene.</a:t>
            </a:r>
          </a:p>
          <a:p>
            <a:r>
              <a:rPr lang="sk-SK" dirty="0"/>
              <a:t>Bez nutnosti ručenia niečím</a:t>
            </a:r>
          </a:p>
          <a:p>
            <a:r>
              <a:rPr lang="sk-SK" dirty="0"/>
              <a:t>Peniaze prídu na Tvoj účet a rob si s nimi, čo chceš.</a:t>
            </a:r>
          </a:p>
        </p:txBody>
      </p:sp>
    </p:spTree>
    <p:extLst>
      <p:ext uri="{BB962C8B-B14F-4D97-AF65-F5344CB8AC3E}">
        <p14:creationId xmlns:p14="http://schemas.microsoft.com/office/powerpoint/2010/main" val="3525450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49F92-C367-57F3-900F-BC705F5D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Hypotekárny úver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BC25FE-6BC9-5663-7E11-6AC185AC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RPMN</a:t>
            </a:r>
            <a:r>
              <a:rPr lang="sk-SK" dirty="0"/>
              <a:t> </a:t>
            </a:r>
            <a:r>
              <a:rPr lang="en-US" dirty="0"/>
              <a:t>~</a:t>
            </a:r>
            <a:r>
              <a:rPr lang="sk-SK" dirty="0"/>
              <a:t>4</a:t>
            </a:r>
            <a:r>
              <a:rPr lang="en-US" dirty="0"/>
              <a:t>%-</a:t>
            </a:r>
            <a:r>
              <a:rPr lang="sk-SK" dirty="0"/>
              <a:t>5</a:t>
            </a:r>
            <a:r>
              <a:rPr lang="en-US" dirty="0"/>
              <a:t>% p.a.</a:t>
            </a:r>
            <a:endParaRPr lang="sk-SK" dirty="0"/>
          </a:p>
          <a:p>
            <a:r>
              <a:rPr lang="sk-SK" dirty="0"/>
              <a:t>Ručenie bytom (záložné právo v katastri)</a:t>
            </a:r>
          </a:p>
          <a:p>
            <a:r>
              <a:rPr lang="sk-SK" dirty="0"/>
              <a:t>Peniaze </a:t>
            </a:r>
            <a:r>
              <a:rPr lang="sk-SK" b="1" dirty="0"/>
              <a:t>neprídu</a:t>
            </a:r>
            <a:r>
              <a:rPr lang="sk-SK" dirty="0"/>
              <a:t> na Tvoj účet, prídu na účet tomu, od koho kupuješ. </a:t>
            </a:r>
          </a:p>
          <a:p>
            <a:r>
              <a:rPr lang="sk-SK" dirty="0"/>
              <a:t>Maximálne na 80</a:t>
            </a:r>
            <a:r>
              <a:rPr lang="en-US" dirty="0"/>
              <a:t>%</a:t>
            </a:r>
            <a:r>
              <a:rPr lang="sk-SK" dirty="0"/>
              <a:t> bytu</a:t>
            </a:r>
          </a:p>
          <a:p>
            <a:pPr lvl="1"/>
            <a:r>
              <a:rPr lang="sk-SK" dirty="0"/>
              <a:t>Ak chceš viac, môže Ti banka dať ešte nejaký ďalší úver</a:t>
            </a:r>
          </a:p>
          <a:p>
            <a:r>
              <a:rPr lang="sk-SK" dirty="0"/>
              <a:t>Musíš zdokladovať príjem</a:t>
            </a:r>
          </a:p>
          <a:p>
            <a:pPr lvl="1"/>
            <a:r>
              <a:rPr lang="sk-SK" dirty="0"/>
              <a:t>Maximálne môžeš splácať 70</a:t>
            </a:r>
            <a:r>
              <a:rPr lang="en-US" dirty="0"/>
              <a:t>%</a:t>
            </a:r>
            <a:r>
              <a:rPr lang="sk-SK" dirty="0"/>
              <a:t> zo svojich prímov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2192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49F92-C367-57F3-900F-BC705F5D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Americká hypotéka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BC25FE-6BC9-5663-7E11-6AC185AC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RPMN</a:t>
            </a:r>
            <a:r>
              <a:rPr lang="sk-SK" dirty="0"/>
              <a:t> </a:t>
            </a:r>
            <a:r>
              <a:rPr lang="en-US" dirty="0"/>
              <a:t>~</a:t>
            </a:r>
            <a:r>
              <a:rPr lang="sk-SK" dirty="0"/>
              <a:t>5</a:t>
            </a:r>
            <a:r>
              <a:rPr lang="en-US" dirty="0"/>
              <a:t>% p.a.</a:t>
            </a:r>
            <a:endParaRPr lang="sk-SK" dirty="0"/>
          </a:p>
          <a:p>
            <a:r>
              <a:rPr lang="sk-SK" dirty="0" err="1"/>
              <a:t>T.z.v</a:t>
            </a:r>
            <a:r>
              <a:rPr lang="sk-SK" dirty="0"/>
              <a:t>. opačná hypotéka.</a:t>
            </a:r>
          </a:p>
          <a:p>
            <a:r>
              <a:rPr lang="sk-SK" dirty="0"/>
              <a:t>Ručenie bytom (záložné právo v katastri)</a:t>
            </a:r>
          </a:p>
          <a:p>
            <a:r>
              <a:rPr lang="sk-SK" dirty="0"/>
              <a:t>Hypotéka na Tvoj byt, a peniaze dajú Tebe na účet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38122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A73238-83DF-1312-E1B5-9E4B716D7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Kreditná karta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DA4C718-DA0B-21BA-3951-8EE32A3D0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RPMN </a:t>
            </a:r>
            <a:r>
              <a:rPr lang="en-US" dirty="0"/>
              <a:t>~20%</a:t>
            </a:r>
            <a:endParaRPr lang="sk-SK" dirty="0"/>
          </a:p>
          <a:p>
            <a:r>
              <a:rPr lang="sk-SK" dirty="0"/>
              <a:t>Zvyčajne nemusí klient platiť úroky ak splatí, to čo si z karty požičal do 30 dní</a:t>
            </a:r>
          </a:p>
          <a:p>
            <a:r>
              <a:rPr lang="sk-SK" dirty="0"/>
              <a:t>Výhoda – možnosť stornovania platby</a:t>
            </a:r>
          </a:p>
        </p:txBody>
      </p:sp>
    </p:spTree>
    <p:extLst>
      <p:ext uri="{BB962C8B-B14F-4D97-AF65-F5344CB8AC3E}">
        <p14:creationId xmlns:p14="http://schemas.microsoft.com/office/powerpoint/2010/main" val="711343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28CF0A-1914-AEFA-E7B1-8292326AE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Nebanková pôžička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0BE576-BBA1-2B3A-E0A2-B11E58B6E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Nie je regulovaná štátom</a:t>
            </a:r>
          </a:p>
          <a:p>
            <a:r>
              <a:rPr lang="sk-SK" dirty="0"/>
              <a:t>Veriteľ a dlžník spíšu zmluvu, v ktorej sa dohodnú na všetkých podmienkach.</a:t>
            </a:r>
          </a:p>
          <a:p>
            <a:r>
              <a:rPr lang="sk-SK" dirty="0"/>
              <a:t>Nebankové pôžičky sú zväčša drahšie ako pôžičky v bankách</a:t>
            </a:r>
          </a:p>
        </p:txBody>
      </p:sp>
    </p:spTree>
    <p:extLst>
      <p:ext uri="{BB962C8B-B14F-4D97-AF65-F5344CB8AC3E}">
        <p14:creationId xmlns:p14="http://schemas.microsoft.com/office/powerpoint/2010/main" val="100034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1BCBF3-BB1D-3127-A82F-3A5B47FED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Dlhopis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5DAE9C2-A2D6-C8D0-AD9C-404C4359D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Firma/Štát si požičiavajú peniaze</a:t>
            </a:r>
          </a:p>
          <a:p>
            <a:r>
              <a:rPr lang="sk-SK" dirty="0"/>
              <a:t>Človek je v tomto prípade veriteľ štátu alebo firmy a dostáva úroky</a:t>
            </a:r>
          </a:p>
          <a:p>
            <a:r>
              <a:rPr lang="sk-SK" dirty="0"/>
              <a:t>Firemné dlhopisy majú vyššie riziko → vyššie úroky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61627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DB4C96-0E18-CC34-E753-929419E0C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Aktivita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B657D48-DC0B-E886-4E07-2E37A58A6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Úver a dlh - </a:t>
            </a:r>
            <a:r>
              <a:rPr lang="sk-SK" dirty="0" err="1">
                <a:hlinkClick r:id="rId2"/>
              </a:rPr>
              <a:t>priraďovačka</a:t>
            </a:r>
            <a:r>
              <a:rPr lang="sk-SK" dirty="0">
                <a:hlinkClick r:id="rId2"/>
              </a:rPr>
              <a:t> - finančná gramotnosť (learningapps.org)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6571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BDC034-933A-FAC3-63DA-5105C1C6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Citáty</a:t>
            </a:r>
          </a:p>
        </p:txBody>
      </p:sp>
      <p:pic>
        <p:nvPicPr>
          <p:cNvPr id="1026" name="Picture 2" descr="Don't borrow money from a neighbor or a friend, but of a stranger where, paying for it you shall hear of it no more. - William Cecil, 1st Baron Burghley">
            <a:extLst>
              <a:ext uri="{FF2B5EF4-FFF2-40B4-BE49-F238E27FC236}">
                <a16:creationId xmlns:a16="http://schemas.microsoft.com/office/drawing/2014/main" id="{DBDF9E33-57CB-B894-BFEC-CD0CEE7358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550" y="662608"/>
            <a:ext cx="5719763" cy="571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05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BDC034-933A-FAC3-63DA-5105C1C6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Citáty</a:t>
            </a:r>
          </a:p>
        </p:txBody>
      </p:sp>
      <p:pic>
        <p:nvPicPr>
          <p:cNvPr id="1026" name="Picture 2" descr="Don't borrow money from a neighbor or a friend, but of a stranger where, paying for it you shall hear of it no more. - William Cecil, 1st Baron Burghley">
            <a:extLst>
              <a:ext uri="{FF2B5EF4-FFF2-40B4-BE49-F238E27FC236}">
                <a16:creationId xmlns:a16="http://schemas.microsoft.com/office/drawing/2014/main" id="{DBDF9E33-57CB-B894-BFEC-CD0CEE7358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550" y="662608"/>
            <a:ext cx="5719763" cy="571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bank is a place that will lend you money if you can prove that you don't need it. - Bob Hope">
            <a:extLst>
              <a:ext uri="{FF2B5EF4-FFF2-40B4-BE49-F238E27FC236}">
                <a16:creationId xmlns:a16="http://schemas.microsoft.com/office/drawing/2014/main" id="{D7FF36A8-C7E9-C296-23DE-56C51BB99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550" y="662608"/>
            <a:ext cx="5719763" cy="571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24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2900C2-16B4-44D0-546B-6B1F365C4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AE6F71C-A9BB-A890-273D-19DFFD1B5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Obdĺžnik: zaoblené rohy 4">
            <a:extLst>
              <a:ext uri="{FF2B5EF4-FFF2-40B4-BE49-F238E27FC236}">
                <a16:creationId xmlns:a16="http://schemas.microsoft.com/office/drawing/2014/main" id="{B4204052-2146-F578-11BD-258C7314A141}"/>
              </a:ext>
            </a:extLst>
          </p:cNvPr>
          <p:cNvSpPr/>
          <p:nvPr/>
        </p:nvSpPr>
        <p:spPr>
          <a:xfrm>
            <a:off x="6977099" y="2740998"/>
            <a:ext cx="2809931" cy="149253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Dlžník</a:t>
            </a:r>
          </a:p>
        </p:txBody>
      </p:sp>
      <p:sp>
        <p:nvSpPr>
          <p:cNvPr id="6" name="Obdĺžnik: zaoblené rohy 5">
            <a:extLst>
              <a:ext uri="{FF2B5EF4-FFF2-40B4-BE49-F238E27FC236}">
                <a16:creationId xmlns:a16="http://schemas.microsoft.com/office/drawing/2014/main" id="{C4880484-D45F-A99E-B474-45388A66C551}"/>
              </a:ext>
            </a:extLst>
          </p:cNvPr>
          <p:cNvSpPr/>
          <p:nvPr/>
        </p:nvSpPr>
        <p:spPr>
          <a:xfrm>
            <a:off x="1369142" y="2740998"/>
            <a:ext cx="2574577" cy="14925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Veriteľ</a:t>
            </a:r>
          </a:p>
        </p:txBody>
      </p: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0F9BA100-358B-0095-8840-A69C3E7EB9B1}"/>
              </a:ext>
            </a:extLst>
          </p:cNvPr>
          <p:cNvCxnSpPr/>
          <p:nvPr/>
        </p:nvCxnSpPr>
        <p:spPr>
          <a:xfrm>
            <a:off x="3943719" y="3179752"/>
            <a:ext cx="30333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>
            <a:extLst>
              <a:ext uri="{FF2B5EF4-FFF2-40B4-BE49-F238E27FC236}">
                <a16:creationId xmlns:a16="http://schemas.microsoft.com/office/drawing/2014/main" id="{DD78B10D-1491-E925-C5AF-5A9E47E04489}"/>
              </a:ext>
            </a:extLst>
          </p:cNvPr>
          <p:cNvCxnSpPr/>
          <p:nvPr/>
        </p:nvCxnSpPr>
        <p:spPr>
          <a:xfrm flipH="1">
            <a:off x="3943719" y="3722493"/>
            <a:ext cx="30333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BlokTextu 10">
            <a:extLst>
              <a:ext uri="{FF2B5EF4-FFF2-40B4-BE49-F238E27FC236}">
                <a16:creationId xmlns:a16="http://schemas.microsoft.com/office/drawing/2014/main" id="{227C854A-442E-C8CF-AD77-CE943AC6B405}"/>
              </a:ext>
            </a:extLst>
          </p:cNvPr>
          <p:cNvSpPr txBox="1"/>
          <p:nvPr/>
        </p:nvSpPr>
        <p:spPr>
          <a:xfrm>
            <a:off x="4798861" y="2838424"/>
            <a:ext cx="89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Požičal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67B67ED1-5785-FBF4-EA4B-0A366364D54F}"/>
              </a:ext>
            </a:extLst>
          </p:cNvPr>
          <p:cNvSpPr txBox="1"/>
          <p:nvPr/>
        </p:nvSpPr>
        <p:spPr>
          <a:xfrm>
            <a:off x="4818803" y="3683400"/>
            <a:ext cx="1492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Splatí/spláca</a:t>
            </a:r>
          </a:p>
        </p:txBody>
      </p:sp>
    </p:spTree>
    <p:extLst>
      <p:ext uri="{BB962C8B-B14F-4D97-AF65-F5344CB8AC3E}">
        <p14:creationId xmlns:p14="http://schemas.microsoft.com/office/powerpoint/2010/main" val="381180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00F3-A61E-EC63-59AC-1FB24BF78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A41257-61B4-54DA-786B-16DE38E0D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Niečo kúpim a zjem 		→ 	mám menej peňazí</a:t>
            </a:r>
          </a:p>
          <a:p>
            <a:r>
              <a:rPr lang="sk-SK" dirty="0"/>
              <a:t>Dostanem výplatu		→	mám viac peňazí</a:t>
            </a:r>
          </a:p>
          <a:p>
            <a:endParaRPr lang="sk-SK" dirty="0"/>
          </a:p>
          <a:p>
            <a:r>
              <a:rPr lang="sk-SK" dirty="0"/>
              <a:t>Zoberiem si úver 		→</a:t>
            </a:r>
          </a:p>
        </p:txBody>
      </p:sp>
    </p:spTree>
    <p:extLst>
      <p:ext uri="{BB962C8B-B14F-4D97-AF65-F5344CB8AC3E}">
        <p14:creationId xmlns:p14="http://schemas.microsoft.com/office/powerpoint/2010/main" val="4031804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00F3-A61E-EC63-59AC-1FB24BF78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A41257-61B4-54DA-786B-16DE38E0D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Niečo kúpim a zjem 		→ 	mám menej peňazí</a:t>
            </a:r>
          </a:p>
          <a:p>
            <a:r>
              <a:rPr lang="sk-SK" dirty="0"/>
              <a:t>Dostanem </a:t>
            </a:r>
            <a:r>
              <a:rPr lang="sk-SK" dirty="0" err="1"/>
              <a:t>výpaltu</a:t>
            </a:r>
            <a:r>
              <a:rPr lang="sk-SK" dirty="0"/>
              <a:t>		→	mám viac peňazí</a:t>
            </a:r>
          </a:p>
          <a:p>
            <a:endParaRPr lang="sk-SK" dirty="0"/>
          </a:p>
          <a:p>
            <a:r>
              <a:rPr lang="sk-SK" dirty="0"/>
              <a:t>Zoberiem si úver 3000€	→	mám stále rovnako peňazí,</a:t>
            </a:r>
          </a:p>
          <a:p>
            <a:endParaRPr lang="sk-SK" dirty="0"/>
          </a:p>
          <a:p>
            <a:pPr lvl="1"/>
            <a:r>
              <a:rPr lang="sk-SK" dirty="0"/>
              <a:t>Na jednom účte (účet v banke) mám plus 3000€</a:t>
            </a:r>
          </a:p>
          <a:p>
            <a:pPr lvl="1"/>
            <a:r>
              <a:rPr lang="sk-SK" dirty="0"/>
              <a:t>Na druhom účte (úverový účet) mám mínus 3000€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4287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7508D-FEBE-2F0B-CB5E-9332562B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 – splátky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FDF0C2-F335-EC03-8671-45AC32ADA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54677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/>
              <a:t>Príklad</a:t>
            </a:r>
          </a:p>
          <a:p>
            <a:r>
              <a:rPr lang="sk-SK" dirty="0"/>
              <a:t>Požičiam si 3000€</a:t>
            </a:r>
          </a:p>
          <a:p>
            <a:r>
              <a:rPr lang="sk-SK" dirty="0"/>
              <a:t>Úrok 4% ročne</a:t>
            </a:r>
          </a:p>
          <a:p>
            <a:r>
              <a:rPr lang="sk-SK" dirty="0"/>
              <a:t>Doba 5 rokov</a:t>
            </a:r>
          </a:p>
          <a:p>
            <a:r>
              <a:rPr lang="sk-SK" dirty="0"/>
              <a:t>Splácam 55,25€ mesačne</a:t>
            </a:r>
          </a:p>
          <a:p>
            <a:endParaRPr lang="sk-SK" dirty="0"/>
          </a:p>
          <a:p>
            <a:r>
              <a:rPr lang="sk-SK" dirty="0"/>
              <a:t>Koľko budem dlžiť za 1 rok?</a:t>
            </a:r>
          </a:p>
        </p:txBody>
      </p:sp>
    </p:spTree>
    <p:extLst>
      <p:ext uri="{BB962C8B-B14F-4D97-AF65-F5344CB8AC3E}">
        <p14:creationId xmlns:p14="http://schemas.microsoft.com/office/powerpoint/2010/main" val="392995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7508D-FEBE-2F0B-CB5E-9332562B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 – splátky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FDF0C2-F335-EC03-8671-45AC32ADA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54677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/>
              <a:t>Príklad</a:t>
            </a:r>
          </a:p>
          <a:p>
            <a:r>
              <a:rPr lang="sk-SK" dirty="0"/>
              <a:t>Požičiam si 3000€</a:t>
            </a:r>
          </a:p>
          <a:p>
            <a:r>
              <a:rPr lang="sk-SK" dirty="0"/>
              <a:t>Úrok 4% ročne</a:t>
            </a:r>
          </a:p>
          <a:p>
            <a:r>
              <a:rPr lang="sk-SK" dirty="0"/>
              <a:t>Doba 5 rokov</a:t>
            </a:r>
          </a:p>
          <a:p>
            <a:r>
              <a:rPr lang="sk-SK" dirty="0"/>
              <a:t>Splácam 55,25€ mesačne</a:t>
            </a:r>
          </a:p>
          <a:p>
            <a:endParaRPr lang="sk-SK" dirty="0"/>
          </a:p>
          <a:p>
            <a:r>
              <a:rPr lang="sk-SK" dirty="0"/>
              <a:t>Koľko budem dlžiť za 1 rok?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2F0B2109-A8EA-0204-FB5F-A12280FCC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418151"/>
              </p:ext>
            </p:extLst>
          </p:nvPr>
        </p:nvGraphicFramePr>
        <p:xfrm>
          <a:off x="6499125" y="800721"/>
          <a:ext cx="5036892" cy="5692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223">
                  <a:extLst>
                    <a:ext uri="{9D8B030D-6E8A-4147-A177-3AD203B41FA5}">
                      <a16:colId xmlns:a16="http://schemas.microsoft.com/office/drawing/2014/main" val="2921821984"/>
                    </a:ext>
                  </a:extLst>
                </a:gridCol>
                <a:gridCol w="1259223">
                  <a:extLst>
                    <a:ext uri="{9D8B030D-6E8A-4147-A177-3AD203B41FA5}">
                      <a16:colId xmlns:a16="http://schemas.microsoft.com/office/drawing/2014/main" val="3289704089"/>
                    </a:ext>
                  </a:extLst>
                </a:gridCol>
                <a:gridCol w="1259223">
                  <a:extLst>
                    <a:ext uri="{9D8B030D-6E8A-4147-A177-3AD203B41FA5}">
                      <a16:colId xmlns:a16="http://schemas.microsoft.com/office/drawing/2014/main" val="1562235723"/>
                    </a:ext>
                  </a:extLst>
                </a:gridCol>
                <a:gridCol w="1259223">
                  <a:extLst>
                    <a:ext uri="{9D8B030D-6E8A-4147-A177-3AD203B41FA5}">
                      <a16:colId xmlns:a16="http://schemas.microsoft.com/office/drawing/2014/main" val="327790268"/>
                    </a:ext>
                  </a:extLst>
                </a:gridCol>
              </a:tblGrid>
              <a:tr h="355760"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 dirty="0">
                          <a:effectLst/>
                        </a:rPr>
                        <a:t>Mesiace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Dlžím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Platím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 dirty="0">
                          <a:effectLst/>
                        </a:rPr>
                        <a:t>Úrok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29827390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0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3000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10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97597779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2954,75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9,85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50542854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2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2909,35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9,7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3114305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3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2863,8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9,55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977104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4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2818,1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9,4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40136360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5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2772,25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86494319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>
                          <a:effectLst/>
                        </a:rPr>
                        <a:t>6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2726,25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9,09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4267896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7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2680,09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8,94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5225168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8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2633,78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-55,25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8,78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40678218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9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2587,31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8,63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65237091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10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2540,69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-55,25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8,47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53489019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11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2493,91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-55,25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8,32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1267403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12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2446,98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86384147"/>
                  </a:ext>
                </a:extLst>
              </a:tr>
              <a:tr h="355760"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Spolu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-663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 dirty="0">
                          <a:effectLst/>
                        </a:rPr>
                        <a:t>109,98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4364942"/>
                  </a:ext>
                </a:extLst>
              </a:tr>
              <a:tr h="355760">
                <a:tc gridSpan="3"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3000 - 2446,98 = 553,02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97766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210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7508D-FEBE-2F0B-CB5E-9332562B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Úvery – splátky dlhý úver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FDF0C2-F335-EC03-8671-45AC32ADA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54677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/>
              <a:t>Príklad</a:t>
            </a:r>
          </a:p>
          <a:p>
            <a:r>
              <a:rPr lang="sk-SK" dirty="0"/>
              <a:t>Požičiam si 200 000€</a:t>
            </a:r>
          </a:p>
          <a:p>
            <a:r>
              <a:rPr lang="sk-SK" dirty="0"/>
              <a:t>Úrok 4% ročne</a:t>
            </a:r>
          </a:p>
          <a:p>
            <a:r>
              <a:rPr lang="sk-SK" dirty="0"/>
              <a:t>Doba 40 rokov</a:t>
            </a:r>
          </a:p>
          <a:p>
            <a:r>
              <a:rPr lang="sk-SK" dirty="0"/>
              <a:t>Splácam 835,88€ mesačne</a:t>
            </a:r>
          </a:p>
          <a:p>
            <a:endParaRPr lang="sk-SK" dirty="0"/>
          </a:p>
          <a:p>
            <a:r>
              <a:rPr lang="sk-SK" dirty="0"/>
              <a:t>Koľko budem dlžiť za 1 rok?</a:t>
            </a: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531D3E29-7F97-26BD-623D-D9F90F4DE6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312896"/>
              </p:ext>
            </p:extLst>
          </p:nvPr>
        </p:nvGraphicFramePr>
        <p:xfrm>
          <a:off x="6751983" y="742121"/>
          <a:ext cx="5015946" cy="600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261">
                  <a:extLst>
                    <a:ext uri="{9D8B030D-6E8A-4147-A177-3AD203B41FA5}">
                      <a16:colId xmlns:a16="http://schemas.microsoft.com/office/drawing/2014/main" val="2691561341"/>
                    </a:ext>
                  </a:extLst>
                </a:gridCol>
                <a:gridCol w="1405399">
                  <a:extLst>
                    <a:ext uri="{9D8B030D-6E8A-4147-A177-3AD203B41FA5}">
                      <a16:colId xmlns:a16="http://schemas.microsoft.com/office/drawing/2014/main" val="2034965106"/>
                    </a:ext>
                  </a:extLst>
                </a:gridCol>
                <a:gridCol w="1359320">
                  <a:extLst>
                    <a:ext uri="{9D8B030D-6E8A-4147-A177-3AD203B41FA5}">
                      <a16:colId xmlns:a16="http://schemas.microsoft.com/office/drawing/2014/main" val="2637295823"/>
                    </a:ext>
                  </a:extLst>
                </a:gridCol>
                <a:gridCol w="1151966">
                  <a:extLst>
                    <a:ext uri="{9D8B030D-6E8A-4147-A177-3AD203B41FA5}">
                      <a16:colId xmlns:a16="http://schemas.microsoft.com/office/drawing/2014/main" val="2083147783"/>
                    </a:ext>
                  </a:extLst>
                </a:gridCol>
              </a:tblGrid>
              <a:tr h="207109"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Mesiace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 dirty="0">
                          <a:effectLst/>
                        </a:rPr>
                        <a:t>Dlžím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Platím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Úrok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6098489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0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200 000,00 €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666,67 €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14622514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199 830,79 €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666,11 €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99209120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2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199 661,03 €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665,54 €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84146275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3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199 490,69 €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664,97 €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6834421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4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199 319,78 €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664,40 €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032412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5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199 148,31 €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663,83 €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6719651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6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198 976,26 €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663,26 €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487519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7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198 803,64 €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662,68 €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8470425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8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198 630,44 €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662,11 €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51248977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9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198 456,68 €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661,53 €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8838932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10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198 282,33 €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660,95 €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03456220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11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198 107,40 €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-835,88 €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660,36 €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7037204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u="none" strike="noStrike" dirty="0">
                          <a:effectLst/>
                        </a:rPr>
                        <a:t>12</a:t>
                      </a:r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197 931,89 €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1633692"/>
                  </a:ext>
                </a:extLst>
              </a:tr>
              <a:tr h="388330"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Spolu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-10 030,52 €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800" u="none" strike="noStrike">
                          <a:effectLst/>
                        </a:rPr>
                        <a:t>7 962,41 €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945611"/>
                  </a:ext>
                </a:extLst>
              </a:tr>
              <a:tr h="207109">
                <a:tc gridSpan="3">
                  <a:txBody>
                    <a:bodyPr/>
                    <a:lstStyle/>
                    <a:p>
                      <a:pPr algn="l" fontAlgn="b"/>
                      <a:r>
                        <a:rPr lang="sk-SK" sz="1800" u="none" strike="noStrike">
                          <a:effectLst/>
                        </a:rPr>
                        <a:t>200000 - 197931,89 = 2068,11</a:t>
                      </a:r>
                      <a:endParaRPr lang="sk-SK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k-SK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21109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45254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765</Words>
  <Application>Microsoft Office PowerPoint</Application>
  <PresentationFormat>Širokouhlá</PresentationFormat>
  <Paragraphs>221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Aptos Narrow</vt:lpstr>
      <vt:lpstr>Arial</vt:lpstr>
      <vt:lpstr>Motív Office</vt:lpstr>
      <vt:lpstr>Úvery</vt:lpstr>
      <vt:lpstr>Citáty</vt:lpstr>
      <vt:lpstr>Citáty</vt:lpstr>
      <vt:lpstr>Úvery</vt:lpstr>
      <vt:lpstr>Úvery</vt:lpstr>
      <vt:lpstr>Úvery</vt:lpstr>
      <vt:lpstr>Úvery – splátky </vt:lpstr>
      <vt:lpstr>Úvery – splátky </vt:lpstr>
      <vt:lpstr>Úvery – splátky dlhý úver</vt:lpstr>
      <vt:lpstr>R.P.M.N</vt:lpstr>
      <vt:lpstr>Typy úverov</vt:lpstr>
      <vt:lpstr>Kontokurent/povolené prečerpanie</vt:lpstr>
      <vt:lpstr>Bezúčelový/spotrebný úver</vt:lpstr>
      <vt:lpstr>Hypotekárny úver</vt:lpstr>
      <vt:lpstr>Americká hypotéka</vt:lpstr>
      <vt:lpstr>Kreditná karta</vt:lpstr>
      <vt:lpstr>Nebanková pôžička</vt:lpstr>
      <vt:lpstr>Dlhopis</vt:lpstr>
      <vt:lpstr>Aktivita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Úvery</dc:title>
  <dc:creator>Mgr. Tibor Bajzík</dc:creator>
  <cp:lastModifiedBy>Mgr. Tibor Bajzík</cp:lastModifiedBy>
  <cp:revision>2</cp:revision>
  <dcterms:created xsi:type="dcterms:W3CDTF">2023-12-14T21:26:29Z</dcterms:created>
  <dcterms:modified xsi:type="dcterms:W3CDTF">2023-12-16T14:21:26Z</dcterms:modified>
</cp:coreProperties>
</file>