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2" r:id="rId5"/>
    <p:sldId id="273" r:id="rId6"/>
    <p:sldId id="258" r:id="rId7"/>
    <p:sldId id="259" r:id="rId8"/>
    <p:sldId id="260" r:id="rId9"/>
    <p:sldId id="261" r:id="rId10"/>
    <p:sldId id="262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" y="5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Zo&#353;it10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Zo&#353;it10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k-SK" sz="2400" dirty="0"/>
              <a:t>Na začiatku investujem 1000 Eur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k-SK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Hárok1!$B$1</c:f>
              <c:strCache>
                <c:ptCount val="1"/>
                <c:pt idx="0">
                  <c:v>úrok 1%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Hárok1!$B$2:$B$42</c:f>
              <c:numCache>
                <c:formatCode>General</c:formatCode>
                <c:ptCount val="41"/>
                <c:pt idx="0">
                  <c:v>1000</c:v>
                </c:pt>
                <c:pt idx="1">
                  <c:v>1010</c:v>
                </c:pt>
                <c:pt idx="2">
                  <c:v>1020.1</c:v>
                </c:pt>
                <c:pt idx="3">
                  <c:v>1030.3009999999999</c:v>
                </c:pt>
                <c:pt idx="4">
                  <c:v>1040.60401</c:v>
                </c:pt>
                <c:pt idx="5">
                  <c:v>1051.0100500999999</c:v>
                </c:pt>
                <c:pt idx="6">
                  <c:v>1061.5201506009998</c:v>
                </c:pt>
                <c:pt idx="7">
                  <c:v>1072.1353521070098</c:v>
                </c:pt>
                <c:pt idx="8">
                  <c:v>1082.8567056280799</c:v>
                </c:pt>
                <c:pt idx="9">
                  <c:v>1093.6852726843608</c:v>
                </c:pt>
                <c:pt idx="10">
                  <c:v>1104.6221254112045</c:v>
                </c:pt>
                <c:pt idx="11">
                  <c:v>1115.6683466653164</c:v>
                </c:pt>
                <c:pt idx="12">
                  <c:v>1126.8250301319697</c:v>
                </c:pt>
                <c:pt idx="13">
                  <c:v>1138.0932804332895</c:v>
                </c:pt>
                <c:pt idx="14">
                  <c:v>1149.4742132376223</c:v>
                </c:pt>
                <c:pt idx="15">
                  <c:v>1160.9689553699984</c:v>
                </c:pt>
                <c:pt idx="16">
                  <c:v>1172.5786449236984</c:v>
                </c:pt>
                <c:pt idx="17">
                  <c:v>1184.3044313729354</c:v>
                </c:pt>
                <c:pt idx="18">
                  <c:v>1196.1474756866646</c:v>
                </c:pt>
                <c:pt idx="19">
                  <c:v>1208.1089504435313</c:v>
                </c:pt>
                <c:pt idx="20">
                  <c:v>1220.1900399479666</c:v>
                </c:pt>
                <c:pt idx="21">
                  <c:v>1232.3919403474463</c:v>
                </c:pt>
                <c:pt idx="22">
                  <c:v>1244.7158597509208</c:v>
                </c:pt>
                <c:pt idx="23">
                  <c:v>1257.1630183484301</c:v>
                </c:pt>
                <c:pt idx="24">
                  <c:v>1269.7346485319144</c:v>
                </c:pt>
                <c:pt idx="25">
                  <c:v>1282.4319950172337</c:v>
                </c:pt>
                <c:pt idx="26">
                  <c:v>1295.2563149674061</c:v>
                </c:pt>
                <c:pt idx="27">
                  <c:v>1308.2088781170801</c:v>
                </c:pt>
                <c:pt idx="28">
                  <c:v>1321.2909668982509</c:v>
                </c:pt>
                <c:pt idx="29">
                  <c:v>1334.5038765672334</c:v>
                </c:pt>
                <c:pt idx="30">
                  <c:v>1347.8489153329058</c:v>
                </c:pt>
                <c:pt idx="31">
                  <c:v>1361.3274044862349</c:v>
                </c:pt>
                <c:pt idx="32">
                  <c:v>1374.9406785310973</c:v>
                </c:pt>
                <c:pt idx="33">
                  <c:v>1388.6900853164084</c:v>
                </c:pt>
                <c:pt idx="34">
                  <c:v>1402.5769861695726</c:v>
                </c:pt>
                <c:pt idx="35">
                  <c:v>1416.6027560312684</c:v>
                </c:pt>
                <c:pt idx="36">
                  <c:v>1430.768783591581</c:v>
                </c:pt>
                <c:pt idx="37">
                  <c:v>1445.0764714274969</c:v>
                </c:pt>
                <c:pt idx="38">
                  <c:v>1459.5272361417719</c:v>
                </c:pt>
                <c:pt idx="39">
                  <c:v>1474.1225085031897</c:v>
                </c:pt>
                <c:pt idx="40">
                  <c:v>1488.8637335882215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0D-42DE-A232-B38B2EC1E0FD}"/>
            </c:ext>
          </c:extLst>
        </c:ser>
        <c:ser>
          <c:idx val="1"/>
          <c:order val="1"/>
          <c:tx>
            <c:strRef>
              <c:f>Hárok1!$C$1</c:f>
              <c:strCache>
                <c:ptCount val="1"/>
                <c:pt idx="0">
                  <c:v>úrok 4%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Hárok1!$C$2:$C$42</c:f>
              <c:numCache>
                <c:formatCode>General</c:formatCode>
                <c:ptCount val="41"/>
                <c:pt idx="0">
                  <c:v>1000</c:v>
                </c:pt>
                <c:pt idx="1">
                  <c:v>1040</c:v>
                </c:pt>
                <c:pt idx="2">
                  <c:v>1081.6000000000001</c:v>
                </c:pt>
                <c:pt idx="3">
                  <c:v>1124.8640000000003</c:v>
                </c:pt>
                <c:pt idx="4">
                  <c:v>1169.8585600000004</c:v>
                </c:pt>
                <c:pt idx="5">
                  <c:v>1216.6529024000004</c:v>
                </c:pt>
                <c:pt idx="6">
                  <c:v>1265.3190184960004</c:v>
                </c:pt>
                <c:pt idx="7">
                  <c:v>1315.9317792358404</c:v>
                </c:pt>
                <c:pt idx="8">
                  <c:v>1368.5690504052741</c:v>
                </c:pt>
                <c:pt idx="9">
                  <c:v>1423.311812421485</c:v>
                </c:pt>
                <c:pt idx="10">
                  <c:v>1480.2442849183444</c:v>
                </c:pt>
                <c:pt idx="11">
                  <c:v>1539.4540563150783</c:v>
                </c:pt>
                <c:pt idx="12">
                  <c:v>1601.0322185676814</c:v>
                </c:pt>
                <c:pt idx="13">
                  <c:v>1665.0735073103888</c:v>
                </c:pt>
                <c:pt idx="14">
                  <c:v>1731.6764476028043</c:v>
                </c:pt>
                <c:pt idx="15">
                  <c:v>1800.9435055069166</c:v>
                </c:pt>
                <c:pt idx="16">
                  <c:v>1872.9812457271933</c:v>
                </c:pt>
                <c:pt idx="17">
                  <c:v>1947.9004955562812</c:v>
                </c:pt>
                <c:pt idx="18">
                  <c:v>2025.8165153785326</c:v>
                </c:pt>
                <c:pt idx="19">
                  <c:v>2106.8491759936742</c:v>
                </c:pt>
                <c:pt idx="20">
                  <c:v>2191.123143033421</c:v>
                </c:pt>
                <c:pt idx="21">
                  <c:v>2278.7680687547581</c:v>
                </c:pt>
                <c:pt idx="22">
                  <c:v>2369.9187915049483</c:v>
                </c:pt>
                <c:pt idx="23">
                  <c:v>2464.7155431651463</c:v>
                </c:pt>
                <c:pt idx="24">
                  <c:v>2563.3041648917524</c:v>
                </c:pt>
                <c:pt idx="25">
                  <c:v>2665.8363314874227</c:v>
                </c:pt>
                <c:pt idx="26">
                  <c:v>2772.4697847469197</c:v>
                </c:pt>
                <c:pt idx="27">
                  <c:v>2883.3685761367965</c:v>
                </c:pt>
                <c:pt idx="28">
                  <c:v>2998.7033191822684</c:v>
                </c:pt>
                <c:pt idx="29">
                  <c:v>3118.651451949559</c:v>
                </c:pt>
                <c:pt idx="30">
                  <c:v>3243.3975100275416</c:v>
                </c:pt>
                <c:pt idx="31">
                  <c:v>3373.1334104286434</c:v>
                </c:pt>
                <c:pt idx="32">
                  <c:v>3508.0587468457893</c:v>
                </c:pt>
                <c:pt idx="33">
                  <c:v>3648.3810967196209</c:v>
                </c:pt>
                <c:pt idx="34">
                  <c:v>3794.3163405884061</c:v>
                </c:pt>
                <c:pt idx="35">
                  <c:v>3946.0889942119425</c:v>
                </c:pt>
                <c:pt idx="36">
                  <c:v>4103.9325539804204</c:v>
                </c:pt>
                <c:pt idx="37">
                  <c:v>4268.089856139637</c:v>
                </c:pt>
                <c:pt idx="38">
                  <c:v>4438.8134503852225</c:v>
                </c:pt>
                <c:pt idx="39">
                  <c:v>4616.365988400632</c:v>
                </c:pt>
                <c:pt idx="40">
                  <c:v>4801.0206279366575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10D-42DE-A232-B38B2EC1E0FD}"/>
            </c:ext>
          </c:extLst>
        </c:ser>
        <c:ser>
          <c:idx val="2"/>
          <c:order val="2"/>
          <c:tx>
            <c:strRef>
              <c:f>Hárok1!$D$1</c:f>
              <c:strCache>
                <c:ptCount val="1"/>
                <c:pt idx="0">
                  <c:v>úrok 7%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val>
            <c:numRef>
              <c:f>Hárok1!$D$2:$D$42</c:f>
              <c:numCache>
                <c:formatCode>General</c:formatCode>
                <c:ptCount val="41"/>
                <c:pt idx="0">
                  <c:v>1000</c:v>
                </c:pt>
                <c:pt idx="1">
                  <c:v>1070</c:v>
                </c:pt>
                <c:pt idx="2">
                  <c:v>1144.9000000000001</c:v>
                </c:pt>
                <c:pt idx="3">
                  <c:v>1225.0430000000001</c:v>
                </c:pt>
                <c:pt idx="4">
                  <c:v>1310.7960100000003</c:v>
                </c:pt>
                <c:pt idx="5">
                  <c:v>1402.5517307000005</c:v>
                </c:pt>
                <c:pt idx="6">
                  <c:v>1500.7303518490005</c:v>
                </c:pt>
                <c:pt idx="7">
                  <c:v>1605.7814764784307</c:v>
                </c:pt>
                <c:pt idx="8">
                  <c:v>1718.186179831921</c:v>
                </c:pt>
                <c:pt idx="9">
                  <c:v>1838.4592124201556</c:v>
                </c:pt>
                <c:pt idx="10">
                  <c:v>1967.1513572895667</c:v>
                </c:pt>
                <c:pt idx="11">
                  <c:v>2104.8519522998363</c:v>
                </c:pt>
                <c:pt idx="12">
                  <c:v>2252.1915889608249</c:v>
                </c:pt>
                <c:pt idx="13">
                  <c:v>2409.8450001880828</c:v>
                </c:pt>
                <c:pt idx="14">
                  <c:v>2578.5341502012488</c:v>
                </c:pt>
                <c:pt idx="15">
                  <c:v>2759.0315407153366</c:v>
                </c:pt>
                <c:pt idx="16">
                  <c:v>2952.1637485654105</c:v>
                </c:pt>
                <c:pt idx="17">
                  <c:v>3158.8152109649895</c:v>
                </c:pt>
                <c:pt idx="18">
                  <c:v>3379.932275732539</c:v>
                </c:pt>
                <c:pt idx="19">
                  <c:v>3616.527535033817</c:v>
                </c:pt>
                <c:pt idx="20">
                  <c:v>3869.6844624861842</c:v>
                </c:pt>
                <c:pt idx="21">
                  <c:v>4140.5623748602175</c:v>
                </c:pt>
                <c:pt idx="22">
                  <c:v>4430.4017411004334</c:v>
                </c:pt>
                <c:pt idx="23">
                  <c:v>4740.5298629774643</c:v>
                </c:pt>
                <c:pt idx="24">
                  <c:v>5072.3669533858874</c:v>
                </c:pt>
                <c:pt idx="25">
                  <c:v>5427.4326401229</c:v>
                </c:pt>
                <c:pt idx="26">
                  <c:v>5807.3529249315034</c:v>
                </c:pt>
                <c:pt idx="27">
                  <c:v>6213.8676296767089</c:v>
                </c:pt>
                <c:pt idx="28">
                  <c:v>6648.8383637540792</c:v>
                </c:pt>
                <c:pt idx="29">
                  <c:v>7114.2570492168652</c:v>
                </c:pt>
                <c:pt idx="30">
                  <c:v>7612.2550426620464</c:v>
                </c:pt>
                <c:pt idx="31">
                  <c:v>8145.1128956483899</c:v>
                </c:pt>
                <c:pt idx="32">
                  <c:v>8715.2707983437776</c:v>
                </c:pt>
                <c:pt idx="33">
                  <c:v>9325.3397542278435</c:v>
                </c:pt>
                <c:pt idx="34">
                  <c:v>9978.1135370237935</c:v>
                </c:pt>
                <c:pt idx="35">
                  <c:v>10676.581484615459</c:v>
                </c:pt>
                <c:pt idx="36">
                  <c:v>11423.942188538542</c:v>
                </c:pt>
                <c:pt idx="37">
                  <c:v>12223.61814173624</c:v>
                </c:pt>
                <c:pt idx="38">
                  <c:v>13079.271411657777</c:v>
                </c:pt>
                <c:pt idx="39">
                  <c:v>13994.820410473822</c:v>
                </c:pt>
                <c:pt idx="40">
                  <c:v>14974.457839206991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10D-42DE-A232-B38B2EC1E0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6825696"/>
        <c:axId val="350150848"/>
      </c:lineChart>
      <c:catAx>
        <c:axId val="19682569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350150848"/>
        <c:crosses val="autoZero"/>
        <c:auto val="1"/>
        <c:lblAlgn val="ctr"/>
        <c:lblOffset val="100"/>
        <c:noMultiLvlLbl val="0"/>
      </c:catAx>
      <c:valAx>
        <c:axId val="350150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96825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k-SK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/>
              <a:t>Pravideln</a:t>
            </a:r>
            <a:r>
              <a:rPr lang="sk-SK" sz="2800"/>
              <a:t>é</a:t>
            </a:r>
            <a:r>
              <a:rPr lang="sk-SK" sz="2800" baseline="0"/>
              <a:t> sporenie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k-SK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Hárok1!$E$1</c:f>
              <c:strCache>
                <c:ptCount val="1"/>
                <c:pt idx="0">
                  <c:v>sporenie 400 1%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Hárok1!$E$2:$E$42</c:f>
              <c:numCache>
                <c:formatCode>General</c:formatCode>
                <c:ptCount val="41"/>
                <c:pt idx="0">
                  <c:v>4800</c:v>
                </c:pt>
                <c:pt idx="1">
                  <c:v>9648</c:v>
                </c:pt>
                <c:pt idx="2">
                  <c:v>14544.48</c:v>
                </c:pt>
                <c:pt idx="3">
                  <c:v>19489.924800000001</c:v>
                </c:pt>
                <c:pt idx="4">
                  <c:v>24484.824048000002</c:v>
                </c:pt>
                <c:pt idx="5">
                  <c:v>29529.672288480004</c:v>
                </c:pt>
                <c:pt idx="6">
                  <c:v>34624.969011364803</c:v>
                </c:pt>
                <c:pt idx="7">
                  <c:v>39771.21870147845</c:v>
                </c:pt>
                <c:pt idx="8">
                  <c:v>44968.930888493232</c:v>
                </c:pt>
                <c:pt idx="9">
                  <c:v>50218.620197378164</c:v>
                </c:pt>
                <c:pt idx="10">
                  <c:v>55520.806399351946</c:v>
                </c:pt>
                <c:pt idx="11">
                  <c:v>60876.014463345469</c:v>
                </c:pt>
                <c:pt idx="12">
                  <c:v>66284.774607978921</c:v>
                </c:pt>
                <c:pt idx="13">
                  <c:v>71747.622354058709</c:v>
                </c:pt>
                <c:pt idx="14">
                  <c:v>77265.098577599303</c:v>
                </c:pt>
                <c:pt idx="15">
                  <c:v>82837.749563375299</c:v>
                </c:pt>
                <c:pt idx="16">
                  <c:v>88466.127059009057</c:v>
                </c:pt>
                <c:pt idx="17">
                  <c:v>94150.788329599149</c:v>
                </c:pt>
                <c:pt idx="18">
                  <c:v>99892.296212895148</c:v>
                </c:pt>
                <c:pt idx="19">
                  <c:v>105691.2191750241</c:v>
                </c:pt>
                <c:pt idx="20">
                  <c:v>111548.13136677435</c:v>
                </c:pt>
                <c:pt idx="21">
                  <c:v>117463.61268044209</c:v>
                </c:pt>
                <c:pt idx="22">
                  <c:v>123438.24880724652</c:v>
                </c:pt>
                <c:pt idx="23">
                  <c:v>129472.63129531899</c:v>
                </c:pt>
                <c:pt idx="24">
                  <c:v>135567.35760827217</c:v>
                </c:pt>
                <c:pt idx="25">
                  <c:v>141723.03118435488</c:v>
                </c:pt>
                <c:pt idx="26">
                  <c:v>147940.26149619842</c:v>
                </c:pt>
                <c:pt idx="27">
                  <c:v>154219.66411116041</c:v>
                </c:pt>
                <c:pt idx="28">
                  <c:v>160561.86075227201</c:v>
                </c:pt>
                <c:pt idx="29">
                  <c:v>166967.47935979473</c:v>
                </c:pt>
                <c:pt idx="30">
                  <c:v>173437.15415339268</c:v>
                </c:pt>
                <c:pt idx="31">
                  <c:v>179971.52569492662</c:v>
                </c:pt>
                <c:pt idx="32">
                  <c:v>186571.24095187589</c:v>
                </c:pt>
                <c:pt idx="33">
                  <c:v>193236.95336139464</c:v>
                </c:pt>
                <c:pt idx="34">
                  <c:v>199969.32289500858</c:v>
                </c:pt>
                <c:pt idx="35">
                  <c:v>206769.01612395866</c:v>
                </c:pt>
                <c:pt idx="36">
                  <c:v>213636.70628519825</c:v>
                </c:pt>
                <c:pt idx="37">
                  <c:v>220573.07334805024</c:v>
                </c:pt>
                <c:pt idx="38">
                  <c:v>227578.80408153075</c:v>
                </c:pt>
                <c:pt idx="39">
                  <c:v>234654.59212234605</c:v>
                </c:pt>
                <c:pt idx="40">
                  <c:v>241801.13804356952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9B3-418E-AC96-BE7D69C3F74E}"/>
            </c:ext>
          </c:extLst>
        </c:ser>
        <c:ser>
          <c:idx val="1"/>
          <c:order val="1"/>
          <c:tx>
            <c:strRef>
              <c:f>Hárok1!$F$1</c:f>
              <c:strCache>
                <c:ptCount val="1"/>
                <c:pt idx="0">
                  <c:v>sporenie 200 4%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Hárok1!$F$2:$F$42</c:f>
              <c:numCache>
                <c:formatCode>General</c:formatCode>
                <c:ptCount val="41"/>
                <c:pt idx="0">
                  <c:v>2400</c:v>
                </c:pt>
                <c:pt idx="1">
                  <c:v>4896</c:v>
                </c:pt>
                <c:pt idx="2">
                  <c:v>7491.84</c:v>
                </c:pt>
                <c:pt idx="3">
                  <c:v>10191.5136</c:v>
                </c:pt>
                <c:pt idx="4">
                  <c:v>12999.174144000001</c:v>
                </c:pt>
                <c:pt idx="5">
                  <c:v>15919.141109760001</c:v>
                </c:pt>
                <c:pt idx="6">
                  <c:v>18955.906754150401</c:v>
                </c:pt>
                <c:pt idx="7">
                  <c:v>22114.143024316418</c:v>
                </c:pt>
                <c:pt idx="8">
                  <c:v>25398.708745289074</c:v>
                </c:pt>
                <c:pt idx="9">
                  <c:v>28814.657095100636</c:v>
                </c:pt>
                <c:pt idx="10">
                  <c:v>32367.243378904663</c:v>
                </c:pt>
                <c:pt idx="11">
                  <c:v>36061.933114060848</c:v>
                </c:pt>
                <c:pt idx="12">
                  <c:v>39904.410438623287</c:v>
                </c:pt>
                <c:pt idx="13">
                  <c:v>43900.586856168222</c:v>
                </c:pt>
                <c:pt idx="14">
                  <c:v>48056.610330414951</c:v>
                </c:pt>
                <c:pt idx="15">
                  <c:v>52378.874743631553</c:v>
                </c:pt>
                <c:pt idx="16">
                  <c:v>56874.029733376818</c:v>
                </c:pt>
                <c:pt idx="17">
                  <c:v>61548.990922711891</c:v>
                </c:pt>
                <c:pt idx="18">
                  <c:v>66410.950559620367</c:v>
                </c:pt>
                <c:pt idx="19">
                  <c:v>71467.38858200518</c:v>
                </c:pt>
                <c:pt idx="20">
                  <c:v>76726.084125285386</c:v>
                </c:pt>
                <c:pt idx="21">
                  <c:v>82195.1274902968</c:v>
                </c:pt>
                <c:pt idx="22">
                  <c:v>87882.932589908669</c:v>
                </c:pt>
                <c:pt idx="23">
                  <c:v>93798.249893505024</c:v>
                </c:pt>
                <c:pt idx="24">
                  <c:v>99950.179889245235</c:v>
                </c:pt>
                <c:pt idx="25">
                  <c:v>106348.18708481504</c:v>
                </c:pt>
                <c:pt idx="26">
                  <c:v>113002.11456820765</c:v>
                </c:pt>
                <c:pt idx="27">
                  <c:v>119922.19915093595</c:v>
                </c:pt>
                <c:pt idx="28">
                  <c:v>127119.08711697339</c:v>
                </c:pt>
                <c:pt idx="29">
                  <c:v>134603.85060165232</c:v>
                </c:pt>
                <c:pt idx="30">
                  <c:v>142388.0046257184</c:v>
                </c:pt>
                <c:pt idx="31">
                  <c:v>150483.52481074713</c:v>
                </c:pt>
                <c:pt idx="32">
                  <c:v>158902.86580317703</c:v>
                </c:pt>
                <c:pt idx="33">
                  <c:v>167658.98043530411</c:v>
                </c:pt>
                <c:pt idx="34">
                  <c:v>176765.33965271627</c:v>
                </c:pt>
                <c:pt idx="35">
                  <c:v>186235.95323882494</c:v>
                </c:pt>
                <c:pt idx="36">
                  <c:v>196085.39136837795</c:v>
                </c:pt>
                <c:pt idx="37">
                  <c:v>206328.80702311307</c:v>
                </c:pt>
                <c:pt idx="38">
                  <c:v>216981.95930403759</c:v>
                </c:pt>
                <c:pt idx="39">
                  <c:v>228061.23767619909</c:v>
                </c:pt>
                <c:pt idx="40">
                  <c:v>239583.68718324706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9B3-418E-AC96-BE7D69C3F74E}"/>
            </c:ext>
          </c:extLst>
        </c:ser>
        <c:ser>
          <c:idx val="2"/>
          <c:order val="2"/>
          <c:tx>
            <c:strRef>
              <c:f>Hárok1!$G$1</c:f>
              <c:strCache>
                <c:ptCount val="1"/>
                <c:pt idx="0">
                  <c:v>sporenie 100 7%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val>
            <c:numRef>
              <c:f>Hárok1!$G$2:$G$42</c:f>
              <c:numCache>
                <c:formatCode>General</c:formatCode>
                <c:ptCount val="41"/>
                <c:pt idx="0">
                  <c:v>1200</c:v>
                </c:pt>
                <c:pt idx="1">
                  <c:v>2484</c:v>
                </c:pt>
                <c:pt idx="2">
                  <c:v>3857.88</c:v>
                </c:pt>
                <c:pt idx="3">
                  <c:v>5327.9316000000008</c:v>
                </c:pt>
                <c:pt idx="4">
                  <c:v>6900.8868120000016</c:v>
                </c:pt>
                <c:pt idx="5">
                  <c:v>8583.948888840001</c:v>
                </c:pt>
                <c:pt idx="6">
                  <c:v>10384.825311058801</c:v>
                </c:pt>
                <c:pt idx="7">
                  <c:v>12311.763082832918</c:v>
                </c:pt>
                <c:pt idx="8">
                  <c:v>14373.586498631223</c:v>
                </c:pt>
                <c:pt idx="9">
                  <c:v>16579.737553535408</c:v>
                </c:pt>
                <c:pt idx="10">
                  <c:v>18940.319182282889</c:v>
                </c:pt>
                <c:pt idx="11">
                  <c:v>21466.141525042691</c:v>
                </c:pt>
                <c:pt idx="12">
                  <c:v>24168.771431795682</c:v>
                </c:pt>
                <c:pt idx="13">
                  <c:v>27060.58543202138</c:v>
                </c:pt>
                <c:pt idx="14">
                  <c:v>30154.826412262879</c:v>
                </c:pt>
                <c:pt idx="15">
                  <c:v>33465.664261121281</c:v>
                </c:pt>
                <c:pt idx="16">
                  <c:v>37008.260759399775</c:v>
                </c:pt>
                <c:pt idx="17">
                  <c:v>40798.839012557764</c:v>
                </c:pt>
                <c:pt idx="18">
                  <c:v>44854.757743436807</c:v>
                </c:pt>
                <c:pt idx="19">
                  <c:v>49194.590785477383</c:v>
                </c:pt>
                <c:pt idx="20">
                  <c:v>53838.212140460804</c:v>
                </c:pt>
                <c:pt idx="21">
                  <c:v>58806.886990293067</c:v>
                </c:pt>
                <c:pt idx="22">
                  <c:v>64123.369079613585</c:v>
                </c:pt>
                <c:pt idx="23">
                  <c:v>69812.004915186539</c:v>
                </c:pt>
                <c:pt idx="24">
                  <c:v>75898.845259249603</c:v>
                </c:pt>
                <c:pt idx="25">
                  <c:v>82411.76442739708</c:v>
                </c:pt>
                <c:pt idx="26">
                  <c:v>89380.587937314878</c:v>
                </c:pt>
                <c:pt idx="27">
                  <c:v>96837.229092926922</c:v>
                </c:pt>
                <c:pt idx="28">
                  <c:v>104815.83512943181</c:v>
                </c:pt>
                <c:pt idx="29">
                  <c:v>113352.94358849205</c:v>
                </c:pt>
                <c:pt idx="30">
                  <c:v>122487.6496396865</c:v>
                </c:pt>
                <c:pt idx="31">
                  <c:v>132261.78511446455</c:v>
                </c:pt>
                <c:pt idx="32">
                  <c:v>142720.11007247708</c:v>
                </c:pt>
                <c:pt idx="33">
                  <c:v>153910.51777755047</c:v>
                </c:pt>
                <c:pt idx="34">
                  <c:v>165884.25402197902</c:v>
                </c:pt>
                <c:pt idx="35">
                  <c:v>178696.15180351757</c:v>
                </c:pt>
                <c:pt idx="36">
                  <c:v>192404.88242976382</c:v>
                </c:pt>
                <c:pt idx="37">
                  <c:v>207073.22419984729</c:v>
                </c:pt>
                <c:pt idx="38">
                  <c:v>222768.34989383662</c:v>
                </c:pt>
                <c:pt idx="39">
                  <c:v>239562.1343864052</c:v>
                </c:pt>
                <c:pt idx="40">
                  <c:v>257531.48379345358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9B3-418E-AC96-BE7D69C3F7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9671008"/>
        <c:axId val="1586335984"/>
      </c:lineChart>
      <c:catAx>
        <c:axId val="18967100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586335984"/>
        <c:crosses val="autoZero"/>
        <c:auto val="1"/>
        <c:lblAlgn val="ctr"/>
        <c:lblOffset val="100"/>
        <c:noMultiLvlLbl val="0"/>
      </c:catAx>
      <c:valAx>
        <c:axId val="1586335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189671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k-S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A9178A-45E4-DA07-69DD-5617F2F6F2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A99E8B4-EFAE-1C70-670D-39B168F8A1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DD325F0-FEA7-987E-B29A-7C18FF5F8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6895-6282-43AF-B48A-85231A01755C}" type="datetimeFigureOut">
              <a:rPr lang="sk-SK" smtClean="0"/>
              <a:t>5. 12. 2023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2058AD6-F2EE-AF08-1D9E-D7957DD4D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6055DAE-7D39-3E6D-6BD0-A8132226B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228A-EA4B-4ADA-B233-4437060F518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03857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9A9A02-ECC6-FC48-FFDC-1E06081A7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462FC1E5-B17C-D8BF-B5A1-16D401F39C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C3B494B-BF1A-0FE8-5160-BCF0F0060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6895-6282-43AF-B48A-85231A01755C}" type="datetimeFigureOut">
              <a:rPr lang="sk-SK" smtClean="0"/>
              <a:t>5. 12. 2023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62572C7-3B2D-8D61-F50C-3CDB35472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D3E08AE-22BC-819B-10D3-C8DD5F0FB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228A-EA4B-4ADA-B233-4437060F518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03524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85E71E95-0267-6294-093E-52FD85DFE9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124FF797-ADEA-FE24-C944-33AA90F103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03EEEC4-6220-1C05-A5C4-15FB8F5C1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6895-6282-43AF-B48A-85231A01755C}" type="datetimeFigureOut">
              <a:rPr lang="sk-SK" smtClean="0"/>
              <a:t>5. 12. 2023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E94810D1-1D5F-370E-239F-06DFA581D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C577B6A-3C18-39EB-E02E-98483BF65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228A-EA4B-4ADA-B233-4437060F518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67576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AD737F-CBF7-8EDE-D441-5351253B4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BA15631-4A54-33AD-5A10-E8A4D30217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2B767FF-B083-A7C7-DD62-5574D192E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6895-6282-43AF-B48A-85231A01755C}" type="datetimeFigureOut">
              <a:rPr lang="sk-SK" smtClean="0"/>
              <a:t>5. 12. 2023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F848931-CA88-3E2E-4BB4-D227E269E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23D357B-7CD2-1C3E-EEB5-CCFA9FE88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228A-EA4B-4ADA-B233-4437060F518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87972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869034-A7ED-4B02-1AE0-9CECA9B16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5C4D4D2-797F-FA56-06D8-C76ED03681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965D71A-5A88-A885-8A47-0CFCB23F3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6895-6282-43AF-B48A-85231A01755C}" type="datetimeFigureOut">
              <a:rPr lang="sk-SK" smtClean="0"/>
              <a:t>5. 12. 2023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64F26B7-5E12-CEFC-696F-635CAC024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F7D3935-9DE3-0253-1EE0-E91449244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228A-EA4B-4ADA-B233-4437060F518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60423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2DEFF1-A5BE-46BC-300E-3D354AE01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28FC6D8-B75B-F9AA-38AB-CE978C0325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1ED53C7B-27D3-9911-8D3D-89C686415C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74B32C09-29EA-4ED0-DEB9-40CF434FC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6895-6282-43AF-B48A-85231A01755C}" type="datetimeFigureOut">
              <a:rPr lang="sk-SK" smtClean="0"/>
              <a:t>5. 12. 2023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C848994C-FA0C-A6D6-F894-A4F18F422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FD847464-930F-C143-E104-7EAB09051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228A-EA4B-4ADA-B233-4437060F518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65418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4AE132-B5E6-819D-30E6-11AA0D8A7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E38B3D5-37BB-0EBB-B382-821C3206C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64CF0DF6-422A-4540-E7F9-8F6358E5DC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39EADF5-C52D-FBFA-3221-FEA37F1EF4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A61B1B88-0F84-3D45-0E54-9130B924D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FF2E749A-CA66-3FEF-47FF-4F454EF76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6895-6282-43AF-B48A-85231A01755C}" type="datetimeFigureOut">
              <a:rPr lang="sk-SK" smtClean="0"/>
              <a:t>5. 12. 2023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77FBFB35-1DDC-8A89-386F-FB92500E5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33907404-53FB-7F7E-A19E-2FD7BEF60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228A-EA4B-4ADA-B233-4437060F518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12761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8DE013-D272-A995-48CF-C8D518DC4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D42A84D9-DE68-B8E6-DBEC-D16542FF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6895-6282-43AF-B48A-85231A01755C}" type="datetimeFigureOut">
              <a:rPr lang="sk-SK" smtClean="0"/>
              <a:t>5. 12. 2023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9BB66188-F84C-0651-FE2A-7F34701C0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F3CE5939-70F9-8BD5-8E6F-37B443930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228A-EA4B-4ADA-B233-4437060F518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6292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7F2C9E2D-C65D-A3C3-3B82-38633B94B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6895-6282-43AF-B48A-85231A01755C}" type="datetimeFigureOut">
              <a:rPr lang="sk-SK" smtClean="0"/>
              <a:t>5. 12. 2023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AF8BF741-BA1F-3812-2AA5-E0F96D945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DC048CE0-814C-13DC-644B-B73ACF999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228A-EA4B-4ADA-B233-4437060F518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41609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15C2D4-59E6-2D8F-9BAB-B7F1F7C17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B390774-3E9B-61E8-8F03-086D19024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D0DAD47-173E-1B9C-A8DA-B237B5DE4E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553464D3-DF29-CE11-C687-6384E7730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6895-6282-43AF-B48A-85231A01755C}" type="datetimeFigureOut">
              <a:rPr lang="sk-SK" smtClean="0"/>
              <a:t>5. 12. 2023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05578B43-BD51-20B3-3A48-402D0C9BB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C149E9AD-9F14-0E1E-D900-E3603FA81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228A-EA4B-4ADA-B233-4437060F518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43170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125EFD-6E40-28F6-EBA3-A5A3A033F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477F3B74-716A-B549-8670-FD0AF6928E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02C3E85-ECB8-652E-8E2E-1C6BB6FEF6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0A0F11A3-B137-6E5F-8B07-46EB5D44A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6895-6282-43AF-B48A-85231A01755C}" type="datetimeFigureOut">
              <a:rPr lang="sk-SK" smtClean="0"/>
              <a:t>5. 12. 2023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BB232929-0F3E-F314-31A5-B186A9FA6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D8621BB8-3388-3964-C769-44CD345BF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228A-EA4B-4ADA-B233-4437060F518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84434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819ABB87-2463-567A-89D8-D0B732875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1A8EB2D-5D66-B028-B005-4E57BDFCF4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12773F0-3BA8-3ECC-1915-A094352B0E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C6895-6282-43AF-B48A-85231A01755C}" type="datetimeFigureOut">
              <a:rPr lang="sk-SK" smtClean="0"/>
              <a:t>5. 12. 2023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B204C7F-C64A-8904-95D1-A2D3A89D3D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64FBF9A-5773-F03A-3FE4-1609D04217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9228A-EA4B-4ADA-B233-4437060F518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22021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DC5D94-5709-FBC2-2453-6EBA924F45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Sporenie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A07EA70-A724-8408-4418-10A1F78200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03560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EA7214-78FA-B4E2-07C0-BF09CBC25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Formy sporenia – 2. pilier DSS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2AFC10C-914E-4645-A176-95C56AA57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432"/>
            <a:ext cx="10515600" cy="4806823"/>
          </a:xfrm>
        </p:spPr>
        <p:txBody>
          <a:bodyPr>
            <a:normAutofit/>
          </a:bodyPr>
          <a:lstStyle/>
          <a:p>
            <a:r>
              <a:rPr lang="sk-SK" dirty="0"/>
              <a:t>Úroky sú závislé od výberu fondu.</a:t>
            </a:r>
          </a:p>
          <a:p>
            <a:r>
              <a:rPr lang="sk-SK" dirty="0"/>
              <a:t>Peniaze sú dostupné len na dôchodku</a:t>
            </a:r>
          </a:p>
          <a:p>
            <a:endParaRPr lang="sk-SK" dirty="0"/>
          </a:p>
          <a:p>
            <a:r>
              <a:rPr lang="sk-SK" dirty="0"/>
              <a:t>Sporíš až do dôchodku</a:t>
            </a:r>
          </a:p>
          <a:p>
            <a:r>
              <a:rPr lang="sk-SK" dirty="0"/>
              <a:t>Sporíš v súkromnej spoločnosti </a:t>
            </a:r>
            <a:r>
              <a:rPr lang="sk-SK" b="1" dirty="0"/>
              <a:t>z peňazí, ktoré odvádzaš štátu</a:t>
            </a:r>
          </a:p>
          <a:p>
            <a:r>
              <a:rPr lang="sk-SK" dirty="0"/>
              <a:t>Štátom regulované</a:t>
            </a:r>
          </a:p>
          <a:p>
            <a:pPr lvl="1"/>
            <a:r>
              <a:rPr lang="sk-SK" dirty="0"/>
              <a:t>Potenciálne riziko zoštátnenia </a:t>
            </a:r>
          </a:p>
          <a:p>
            <a:pPr lvl="2"/>
            <a:r>
              <a:rPr lang="sk-SK" dirty="0"/>
              <a:t>stalo sa v Maďarsku 2011, V to Poľsko navrhol Tusk 2024</a:t>
            </a:r>
          </a:p>
          <a:p>
            <a:r>
              <a:rPr lang="sk-SK" dirty="0"/>
              <a:t>Možnosť dobrovoľných príspevkov</a:t>
            </a:r>
          </a:p>
          <a:p>
            <a:pPr lvl="1"/>
            <a:r>
              <a:rPr lang="sk-SK" dirty="0"/>
              <a:t>Možnosť odpísať si dobrovoľné príspevky z daní</a:t>
            </a:r>
          </a:p>
        </p:txBody>
      </p:sp>
    </p:spTree>
    <p:extLst>
      <p:ext uri="{BB962C8B-B14F-4D97-AF65-F5344CB8AC3E}">
        <p14:creationId xmlns:p14="http://schemas.microsoft.com/office/powerpoint/2010/main" val="3798816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EA7214-78FA-B4E2-07C0-BF09CBC25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Formy sporenia – 3. pilier DDS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2AFC10C-914E-4645-A176-95C56AA57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432"/>
            <a:ext cx="10515600" cy="4806823"/>
          </a:xfrm>
        </p:spPr>
        <p:txBody>
          <a:bodyPr>
            <a:normAutofit lnSpcReduction="10000"/>
          </a:bodyPr>
          <a:lstStyle/>
          <a:p>
            <a:r>
              <a:rPr lang="sk-SK" dirty="0"/>
              <a:t>Úroky sú závislé od výberu fondu.</a:t>
            </a:r>
          </a:p>
          <a:p>
            <a:r>
              <a:rPr lang="sk-SK" dirty="0"/>
              <a:t>Peniaze sú dostupné len na dôchodku</a:t>
            </a:r>
          </a:p>
          <a:p>
            <a:pPr lvl="1"/>
            <a:r>
              <a:rPr lang="sk-SK" dirty="0"/>
              <a:t>Peniaze sa dajú vybrať predčasne, ale treba vrátiť všetky štátne výhody</a:t>
            </a:r>
          </a:p>
          <a:p>
            <a:endParaRPr lang="sk-SK" dirty="0"/>
          </a:p>
          <a:p>
            <a:r>
              <a:rPr lang="sk-SK" dirty="0"/>
              <a:t>Sporíš až do dôchodku</a:t>
            </a:r>
          </a:p>
          <a:p>
            <a:r>
              <a:rPr lang="sk-SK" dirty="0"/>
              <a:t>Sporíš v súkromnej spoločnosti </a:t>
            </a:r>
            <a:r>
              <a:rPr lang="sk-SK" b="1" dirty="0"/>
              <a:t>zo svojich peňazí</a:t>
            </a:r>
          </a:p>
          <a:p>
            <a:r>
              <a:rPr lang="sk-SK" dirty="0"/>
              <a:t>Možnosť, že Ti bude prispievať zamestnávateľ</a:t>
            </a:r>
          </a:p>
          <a:p>
            <a:pPr lvl="1"/>
            <a:r>
              <a:rPr lang="sk-SK" dirty="0"/>
              <a:t>V takom prípade veľmi výhodná možnosť sporenia na dôchodok</a:t>
            </a:r>
          </a:p>
          <a:p>
            <a:r>
              <a:rPr lang="sk-SK" dirty="0"/>
              <a:t>Možnosť odpočítať si vložené peniaze zo základu dane. </a:t>
            </a:r>
          </a:p>
          <a:p>
            <a:r>
              <a:rPr lang="sk-SK" dirty="0"/>
              <a:t>Možnosť dobrovoľných príspevkov</a:t>
            </a:r>
          </a:p>
        </p:txBody>
      </p:sp>
    </p:spTree>
    <p:extLst>
      <p:ext uri="{BB962C8B-B14F-4D97-AF65-F5344CB8AC3E}">
        <p14:creationId xmlns:p14="http://schemas.microsoft.com/office/powerpoint/2010/main" val="2461458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EA7214-78FA-B4E2-07C0-BF09CBC25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Formy sporenia – Podielové fondy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2AFC10C-914E-4645-A176-95C56AA57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432"/>
            <a:ext cx="10515600" cy="4806823"/>
          </a:xfrm>
        </p:spPr>
        <p:txBody>
          <a:bodyPr>
            <a:normAutofit fontScale="92500" lnSpcReduction="10000"/>
          </a:bodyPr>
          <a:lstStyle/>
          <a:p>
            <a:r>
              <a:rPr lang="sk-SK" dirty="0"/>
              <a:t>Úroky sú závislé od výberu fondu (dlhopisový, indexový, akciový, ...)</a:t>
            </a:r>
          </a:p>
          <a:p>
            <a:r>
              <a:rPr lang="sk-SK" dirty="0"/>
              <a:t>Peniaze sú dostupné do pár dní</a:t>
            </a:r>
          </a:p>
          <a:p>
            <a:endParaRPr lang="sk-SK" dirty="0"/>
          </a:p>
          <a:p>
            <a:r>
              <a:rPr lang="sk-SK" dirty="0"/>
              <a:t>Časovo neobmedzené</a:t>
            </a:r>
          </a:p>
          <a:p>
            <a:r>
              <a:rPr lang="sk-SK" dirty="0"/>
              <a:t>Poplatky sú väčšinou len v prípade krátkeho sporenia (&lt; 2 roky)</a:t>
            </a:r>
          </a:p>
          <a:p>
            <a:r>
              <a:rPr lang="sk-SK" dirty="0"/>
              <a:t>Ako to funguje:</a:t>
            </a:r>
          </a:p>
          <a:p>
            <a:pPr lvl="1"/>
            <a:r>
              <a:rPr lang="sk-SK" dirty="0"/>
              <a:t>Banka zoberie Tvoje peniaze (a peniaze všetkých ostatných) a nakúpi za </a:t>
            </a:r>
            <a:r>
              <a:rPr lang="sk-SK" dirty="0" err="1"/>
              <a:t>ne</a:t>
            </a:r>
            <a:r>
              <a:rPr lang="sk-SK" dirty="0"/>
              <a:t> to, čo má byť vo fonde. </a:t>
            </a:r>
          </a:p>
          <a:p>
            <a:pPr lvl="1"/>
            <a:r>
              <a:rPr lang="sk-SK" dirty="0"/>
              <a:t>Pre akciový fond banka nakúpi akcie. Ak hodnota akcií stúpne o 10% aj hodnota Tvojho podielu stúpne o 10%.  Ak klesne akcia o 10%, tak klesne fond o 10%.</a:t>
            </a:r>
          </a:p>
          <a:p>
            <a:pPr lvl="1"/>
            <a:r>
              <a:rPr lang="sk-SK" dirty="0"/>
              <a:t>Každý mesiac si banka zoberie nejakú časť (0.1% - 0.5%) z hodnoty fondu ako poplatok za správu fondu.</a:t>
            </a:r>
          </a:p>
        </p:txBody>
      </p:sp>
    </p:spTree>
    <p:extLst>
      <p:ext uri="{BB962C8B-B14F-4D97-AF65-F5344CB8AC3E}">
        <p14:creationId xmlns:p14="http://schemas.microsoft.com/office/powerpoint/2010/main" val="2711385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EA7214-78FA-B4E2-07C0-BF09CBC25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Formy sporenia – Investičné životné poistenie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2AFC10C-914E-4645-A176-95C56AA57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432"/>
            <a:ext cx="10515600" cy="4806823"/>
          </a:xfrm>
        </p:spPr>
        <p:txBody>
          <a:bodyPr>
            <a:normAutofit/>
          </a:bodyPr>
          <a:lstStyle/>
          <a:p>
            <a:r>
              <a:rPr lang="sk-SK" dirty="0"/>
              <a:t>Úroky sú závislé od výberu fondu (dlhopisový, indexový, akciový, ...)</a:t>
            </a:r>
          </a:p>
          <a:p>
            <a:r>
              <a:rPr lang="sk-SK" dirty="0"/>
              <a:t>Peniaze sú dostupné až po dohodnutom čase</a:t>
            </a:r>
          </a:p>
          <a:p>
            <a:endParaRPr lang="sk-SK" dirty="0"/>
          </a:p>
          <a:p>
            <a:r>
              <a:rPr lang="sk-SK" dirty="0"/>
              <a:t>Dopredu určený časový horizont (desiatky rokov)</a:t>
            </a:r>
          </a:p>
          <a:p>
            <a:r>
              <a:rPr lang="sk-SK" dirty="0"/>
              <a:t>Poplatky sú veľké</a:t>
            </a:r>
          </a:p>
          <a:p>
            <a:r>
              <a:rPr lang="sk-SK" dirty="0"/>
              <a:t>Ako to funguje:</a:t>
            </a:r>
          </a:p>
          <a:p>
            <a:pPr lvl="1"/>
            <a:r>
              <a:rPr lang="sk-SK" dirty="0"/>
              <a:t>Poisťovňa zoberie Tvoje peniaze a vloží peniaze do fondu (ETF alebo podielový fond). </a:t>
            </a:r>
          </a:p>
          <a:p>
            <a:pPr lvl="1"/>
            <a:r>
              <a:rPr lang="sk-SK" dirty="0"/>
              <a:t>Poisťovňa z Tvojich peňazí vyplatí odmenu agentovi. (niekedy až dva roky Tvojich úspor)</a:t>
            </a:r>
          </a:p>
        </p:txBody>
      </p:sp>
    </p:spTree>
    <p:extLst>
      <p:ext uri="{BB962C8B-B14F-4D97-AF65-F5344CB8AC3E}">
        <p14:creationId xmlns:p14="http://schemas.microsoft.com/office/powerpoint/2010/main" val="27794433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EA7214-78FA-B4E2-07C0-BF09CBC25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Formy sporenia – Investovanie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2AFC10C-914E-4645-A176-95C56AA57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432"/>
            <a:ext cx="10515600" cy="4806823"/>
          </a:xfrm>
        </p:spPr>
        <p:txBody>
          <a:bodyPr>
            <a:normAutofit/>
          </a:bodyPr>
          <a:lstStyle/>
          <a:p>
            <a:r>
              <a:rPr lang="sk-SK" dirty="0"/>
              <a:t>Úroky sú závislé od hodnotu akcie/fondu</a:t>
            </a:r>
          </a:p>
          <a:p>
            <a:r>
              <a:rPr lang="sk-SK" dirty="0"/>
              <a:t>Peniaze sú dostupné do niekoľkých dní</a:t>
            </a:r>
          </a:p>
          <a:p>
            <a:endParaRPr lang="sk-SK" dirty="0"/>
          </a:p>
          <a:p>
            <a:r>
              <a:rPr lang="sk-SK" dirty="0"/>
              <a:t>Vhodné na dlhodobé sporenie (&gt;2 roky, ideálne &gt;5 rokov)</a:t>
            </a:r>
          </a:p>
          <a:p>
            <a:r>
              <a:rPr lang="sk-SK" dirty="0"/>
              <a:t>Poplatky závisia od množstva peňazí a od sprostredkovateľa</a:t>
            </a:r>
          </a:p>
          <a:p>
            <a:pPr lvl="1"/>
            <a:r>
              <a:rPr lang="sk-SK" dirty="0"/>
              <a:t>Fixné poplatky</a:t>
            </a:r>
          </a:p>
          <a:p>
            <a:pPr lvl="1"/>
            <a:r>
              <a:rPr lang="sk-SK" dirty="0" err="1"/>
              <a:t>Spread</a:t>
            </a:r>
            <a:endParaRPr lang="sk-SK" dirty="0"/>
          </a:p>
          <a:p>
            <a:r>
              <a:rPr lang="sk-SK" dirty="0"/>
              <a:t>Sprostredkovateľ môže byť banka, obchodník s cennými papiermi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900792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EA7214-78FA-B4E2-07C0-BF09CBC25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Formy sporenia – Investovanie - ETF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2AFC10C-914E-4645-A176-95C56AA57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433"/>
            <a:ext cx="10515600" cy="1441832"/>
          </a:xfrm>
        </p:spPr>
        <p:txBody>
          <a:bodyPr>
            <a:normAutofit/>
          </a:bodyPr>
          <a:lstStyle/>
          <a:p>
            <a:r>
              <a:rPr lang="sk-SK" dirty="0"/>
              <a:t>ETF </a:t>
            </a:r>
          </a:p>
          <a:p>
            <a:pPr lvl="1"/>
            <a:r>
              <a:rPr lang="sk-SK" dirty="0"/>
              <a:t>Exchange </a:t>
            </a:r>
            <a:r>
              <a:rPr lang="sk-SK" dirty="0" err="1"/>
              <a:t>Traded</a:t>
            </a:r>
            <a:r>
              <a:rPr lang="sk-SK" dirty="0"/>
              <a:t> </a:t>
            </a:r>
            <a:r>
              <a:rPr lang="sk-SK" dirty="0" err="1"/>
              <a:t>Funds</a:t>
            </a:r>
            <a:r>
              <a:rPr lang="sk-SK" dirty="0"/>
              <a:t> </a:t>
            </a:r>
          </a:p>
          <a:p>
            <a:pPr lvl="1"/>
            <a:r>
              <a:rPr lang="sk-SK" dirty="0"/>
              <a:t>Preklad fondy obchodované na burze</a:t>
            </a:r>
          </a:p>
          <a:p>
            <a:endParaRPr lang="sk-SK" dirty="0"/>
          </a:p>
          <a:p>
            <a:endParaRPr lang="sk-SK" dirty="0"/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411CED73-BDBC-1AE8-917F-41AFD8FA9377}"/>
              </a:ext>
            </a:extLst>
          </p:cNvPr>
          <p:cNvSpPr txBox="1"/>
          <p:nvPr/>
        </p:nvSpPr>
        <p:spPr>
          <a:xfrm>
            <a:off x="6096000" y="3170747"/>
            <a:ext cx="5257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b="1" dirty="0"/>
              <a:t>Podielové fondy</a:t>
            </a:r>
          </a:p>
          <a:p>
            <a:r>
              <a:rPr lang="sk-SK" sz="2400" dirty="0"/>
              <a:t> - Lokálne fondy</a:t>
            </a:r>
          </a:p>
          <a:p>
            <a:r>
              <a:rPr lang="sk-SK" sz="2400" dirty="0"/>
              <a:t> - Veľa peňazí</a:t>
            </a:r>
          </a:p>
          <a:p>
            <a:r>
              <a:rPr lang="sk-SK" sz="2400" dirty="0"/>
              <a:t> - Vyššie poplatky za správu </a:t>
            </a:r>
            <a:br>
              <a:rPr lang="sk-SK" sz="2400" dirty="0"/>
            </a:br>
            <a:r>
              <a:rPr lang="sk-SK" sz="2400" dirty="0"/>
              <a:t>		(0,1 – 1% mesačne)</a:t>
            </a:r>
          </a:p>
          <a:p>
            <a:r>
              <a:rPr lang="sk-SK" sz="2400" dirty="0"/>
              <a:t> -+ Obmedzená ponuka</a:t>
            </a:r>
          </a:p>
          <a:p>
            <a:r>
              <a:rPr lang="sk-SK" sz="2400" dirty="0"/>
              <a:t> + Dostupné v banke</a:t>
            </a:r>
          </a:p>
          <a:p>
            <a:r>
              <a:rPr lang="sk-SK" sz="2400" dirty="0"/>
              <a:t> + Ak podržíš podiely dosť dlho, neplatíš poplatky za transakcie</a:t>
            </a: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5B40AE83-4751-2766-BFF4-59D014D5D5D8}"/>
              </a:ext>
            </a:extLst>
          </p:cNvPr>
          <p:cNvSpPr txBox="1"/>
          <p:nvPr/>
        </p:nvSpPr>
        <p:spPr>
          <a:xfrm>
            <a:off x="838200" y="3121978"/>
            <a:ext cx="50383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b="1" dirty="0"/>
              <a:t>ETF</a:t>
            </a:r>
          </a:p>
          <a:p>
            <a:r>
              <a:rPr lang="sk-SK" sz="2400" dirty="0"/>
              <a:t>+ Celosvetové fondy</a:t>
            </a:r>
          </a:p>
          <a:p>
            <a:r>
              <a:rPr lang="sk-SK" sz="2400" dirty="0"/>
              <a:t>+ Veľmi veľa peňazí</a:t>
            </a:r>
          </a:p>
          <a:p>
            <a:r>
              <a:rPr lang="sk-SK" sz="2400" dirty="0"/>
              <a:t>+ Nižšie poplatky za správu </a:t>
            </a:r>
            <a:br>
              <a:rPr lang="sk-SK" sz="2400" dirty="0"/>
            </a:br>
            <a:r>
              <a:rPr lang="sk-SK" sz="2400" dirty="0"/>
              <a:t>		(0,1-1% ročne)</a:t>
            </a:r>
          </a:p>
          <a:p>
            <a:r>
              <a:rPr lang="sk-SK" sz="2400" dirty="0"/>
              <a:t>+- Veľa rôznych druhov</a:t>
            </a:r>
          </a:p>
          <a:p>
            <a:r>
              <a:rPr lang="sk-SK" sz="2400" dirty="0"/>
              <a:t>- V banke obmedzený počet ETF</a:t>
            </a:r>
          </a:p>
          <a:p>
            <a:r>
              <a:rPr lang="sk-SK" sz="2400" dirty="0"/>
              <a:t>- Obchoduje sa cez obchodníka, poplatok za transakciu</a:t>
            </a:r>
          </a:p>
        </p:txBody>
      </p:sp>
    </p:spTree>
    <p:extLst>
      <p:ext uri="{BB962C8B-B14F-4D97-AF65-F5344CB8AC3E}">
        <p14:creationId xmlns:p14="http://schemas.microsoft.com/office/powerpoint/2010/main" val="37624111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EA7214-78FA-B4E2-07C0-BF09CBC25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Formy sporenia – Špekulácie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2AFC10C-914E-4645-A176-95C56AA57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433"/>
            <a:ext cx="10515600" cy="1441832"/>
          </a:xfrm>
        </p:spPr>
        <p:txBody>
          <a:bodyPr>
            <a:normAutofit/>
          </a:bodyPr>
          <a:lstStyle/>
          <a:p>
            <a:r>
              <a:rPr lang="sk-SK" dirty="0"/>
              <a:t>Akcie</a:t>
            </a:r>
          </a:p>
          <a:p>
            <a:pPr lvl="1"/>
            <a:r>
              <a:rPr lang="sk-SK" dirty="0"/>
              <a:t>Podiel na vlastníctve firmy</a:t>
            </a:r>
          </a:p>
          <a:p>
            <a:pPr lvl="1"/>
            <a:r>
              <a:rPr lang="sk-SK" dirty="0"/>
              <a:t>Môže vyplácať dividendy (akýsi úrok)</a:t>
            </a:r>
          </a:p>
          <a:p>
            <a:endParaRPr lang="sk-SK" dirty="0"/>
          </a:p>
          <a:p>
            <a:endParaRPr lang="sk-SK" dirty="0"/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411CED73-BDBC-1AE8-917F-41AFD8FA9377}"/>
              </a:ext>
            </a:extLst>
          </p:cNvPr>
          <p:cNvSpPr txBox="1"/>
          <p:nvPr/>
        </p:nvSpPr>
        <p:spPr>
          <a:xfrm>
            <a:off x="6096000" y="3121978"/>
            <a:ext cx="566928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b="1" dirty="0"/>
              <a:t>Špekulácie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Akciu kupujem kvôli tomu, že verím, že jej hodnota porastie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Akciu predám, keď dosiahnem dostatočný zisk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Akciu predám ak dosiahnem „neakceptovateľnú“ stratu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Baví ma sledovať hodnotu akcie pravidelne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dirty="0"/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5B40AE83-4751-2766-BFF4-59D014D5D5D8}"/>
              </a:ext>
            </a:extLst>
          </p:cNvPr>
          <p:cNvSpPr txBox="1"/>
          <p:nvPr/>
        </p:nvSpPr>
        <p:spPr>
          <a:xfrm>
            <a:off x="838200" y="3121978"/>
            <a:ext cx="50383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b="1" dirty="0"/>
              <a:t>Investovanie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Akciu kupujem kvôli tomu, že verím vo firmu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Akciu budem držať aj niekoľko rokov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Akciu držím aj keď jej hodnota klesne, pretože firme verím.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Hodnotu akcie stačí sledovať raz za čas.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0638627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EA7214-78FA-B4E2-07C0-BF09CBC25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Formy sporenia – Bonus - Hypotéka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2AFC10C-914E-4645-A176-95C56AA57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432"/>
            <a:ext cx="10515600" cy="4538599"/>
          </a:xfrm>
        </p:spPr>
        <p:txBody>
          <a:bodyPr>
            <a:normAutofit/>
          </a:bodyPr>
          <a:lstStyle/>
          <a:p>
            <a:r>
              <a:rPr lang="sk-SK" dirty="0"/>
              <a:t>Investovanie do nehnuteľnosti</a:t>
            </a:r>
          </a:p>
          <a:p>
            <a:pPr lvl="1"/>
            <a:r>
              <a:rPr lang="sk-SK" dirty="0"/>
              <a:t>Nehnuteľnosť na bývanie</a:t>
            </a:r>
          </a:p>
          <a:p>
            <a:pPr lvl="1"/>
            <a:r>
              <a:rPr lang="sk-SK" dirty="0"/>
              <a:t>Investičná nehnuteľnosť </a:t>
            </a:r>
          </a:p>
          <a:p>
            <a:pPr lvl="2"/>
            <a:r>
              <a:rPr lang="sk-SK" dirty="0"/>
              <a:t>Nekupujem ju s tým, že v nej potrebujem bývať</a:t>
            </a:r>
          </a:p>
          <a:p>
            <a:pPr lvl="2"/>
            <a:r>
              <a:rPr lang="sk-SK" dirty="0"/>
              <a:t>Môže sa spájať s prenájmom nehnuteľnosti</a:t>
            </a:r>
          </a:p>
          <a:p>
            <a:r>
              <a:rPr lang="sk-SK" dirty="0"/>
              <a:t>Spojené s veľkými vstupnými nákladmi</a:t>
            </a:r>
          </a:p>
          <a:p>
            <a:r>
              <a:rPr lang="sk-SK" dirty="0"/>
              <a:t>Ako sporenie s negatívnym úrokom</a:t>
            </a:r>
          </a:p>
          <a:p>
            <a:pPr lvl="1"/>
            <a:r>
              <a:rPr lang="sk-SK" dirty="0"/>
              <a:t>Ak nie som schopný si nič odložiť. </a:t>
            </a:r>
          </a:p>
          <a:p>
            <a:pPr lvl="1"/>
            <a:r>
              <a:rPr lang="sk-SK" dirty="0"/>
              <a:t>Možno Ťa donúti sporiť hrozba, že prídeš o byt </a:t>
            </a:r>
            <a:r>
              <a:rPr lang="sk-SK" dirty="0">
                <a:sym typeface="Wingdings" panose="05000000000000000000" pitchFamily="2" charset="2"/>
              </a:rPr>
              <a:t></a:t>
            </a:r>
            <a:endParaRPr lang="sk-SK" dirty="0"/>
          </a:p>
          <a:p>
            <a:endParaRPr lang="sk-SK" dirty="0"/>
          </a:p>
          <a:p>
            <a:endParaRPr lang="sk-SK" dirty="0"/>
          </a:p>
          <a:p>
            <a:pPr marL="457200" lvl="1" indent="0">
              <a:buNone/>
            </a:pP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70907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AC637-AA6A-DBC1-A690-B177DD534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Formy sporenia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F9A0097-1632-C3ED-30C1-B348C53AB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Bankový vklad</a:t>
            </a:r>
          </a:p>
          <a:p>
            <a:r>
              <a:rPr lang="sk-SK" dirty="0"/>
              <a:t>Sporiaci účet</a:t>
            </a:r>
          </a:p>
          <a:p>
            <a:r>
              <a:rPr lang="sk-SK" dirty="0"/>
              <a:t>Termínovaný vklad/vkladné knižky</a:t>
            </a:r>
          </a:p>
          <a:p>
            <a:r>
              <a:rPr lang="sk-SK" dirty="0"/>
              <a:t>Stavebné sporenie</a:t>
            </a:r>
          </a:p>
          <a:p>
            <a:r>
              <a:rPr lang="sk-SK" dirty="0"/>
              <a:t>2. a 3. pilier sociálneho poistenia</a:t>
            </a:r>
          </a:p>
          <a:p>
            <a:r>
              <a:rPr lang="sk-SK" dirty="0"/>
              <a:t>Podielové fondy</a:t>
            </a:r>
          </a:p>
          <a:p>
            <a:r>
              <a:rPr lang="sk-SK" dirty="0"/>
              <a:t>Investičné poistenie</a:t>
            </a:r>
          </a:p>
          <a:p>
            <a:r>
              <a:rPr lang="sk-SK" dirty="0"/>
              <a:t>Investovanie na akciovom trhu (ETF fondy)</a:t>
            </a:r>
          </a:p>
          <a:p>
            <a:r>
              <a:rPr lang="sk-SK" dirty="0"/>
              <a:t>Špekulácia na akciovom trhu</a:t>
            </a:r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89835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3C3BEB-6E28-1B70-E86D-8175B104B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(</a:t>
            </a:r>
            <a:r>
              <a:rPr lang="sk-SK" dirty="0" err="1"/>
              <a:t>Ne</a:t>
            </a:r>
            <a:r>
              <a:rPr lang="sk-SK" dirty="0"/>
              <a:t>)výrok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933B166-08BA-0D9B-ED84-B33615024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0" i="0" dirty="0">
                <a:solidFill>
                  <a:srgbClr val="1D1D2F"/>
                </a:solidFill>
                <a:effectLst/>
                <a:latin typeface="Open Sans" panose="020B0606030504020204" pitchFamily="34" charset="0"/>
              </a:rPr>
              <a:t>Keď sa Alberta Einsteina spýtali, čo je podľa neho najväčší vynález ľudstva, odpovedal: „Zložený úrok“. Nazval ho taktiež najmocnejšou silou vo vesmíre.</a:t>
            </a:r>
          </a:p>
          <a:p>
            <a:pPr marL="2286000" lvl="5" indent="0">
              <a:buNone/>
            </a:pPr>
            <a:r>
              <a:rPr lang="sk-SK" sz="2800" dirty="0">
                <a:solidFill>
                  <a:srgbClr val="FF0000"/>
                </a:solidFill>
                <a:latin typeface="Open Sans" panose="020B0606030504020204" pitchFamily="34" charset="0"/>
              </a:rPr>
              <a:t>	Toto Albert Einstein nikdy nepovedal !!!!</a:t>
            </a:r>
          </a:p>
          <a:p>
            <a:endParaRPr lang="sk-SK" dirty="0">
              <a:solidFill>
                <a:srgbClr val="1D1D2F"/>
              </a:solidFill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450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5B15C8-E76F-6304-8289-CA0612630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Úroky</a:t>
            </a:r>
          </a:p>
        </p:txBody>
      </p:sp>
      <p:graphicFrame>
        <p:nvGraphicFramePr>
          <p:cNvPr id="4" name="Zástupný objekt pre obsah 3">
            <a:extLst>
              <a:ext uri="{FF2B5EF4-FFF2-40B4-BE49-F238E27FC236}">
                <a16:creationId xmlns:a16="http://schemas.microsoft.com/office/drawing/2014/main" id="{23FA64C1-B952-DEC9-4BDD-336B30B1BC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905849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6243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25B463-FDC5-28CF-13C5-EDD7DB9E6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Úroky – pravidelné sporenie</a:t>
            </a:r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84F8603A-0D4E-BC46-958C-A269BA1F737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5148294"/>
              </p:ext>
            </p:extLst>
          </p:nvPr>
        </p:nvGraphicFramePr>
        <p:xfrm>
          <a:off x="1226457" y="1825624"/>
          <a:ext cx="9993086" cy="4351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7448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EA7214-78FA-B4E2-07C0-BF09CBC25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Formy sporenia – Bankový vklad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2AFC10C-914E-4645-A176-95C56AA57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Nízke úroky (v časoch nízkej inflácie až nulové alebo mínusové)</a:t>
            </a:r>
          </a:p>
          <a:p>
            <a:r>
              <a:rPr lang="sk-SK" dirty="0"/>
              <a:t>Vždy dostupné peniaze</a:t>
            </a:r>
          </a:p>
          <a:p>
            <a:endParaRPr lang="sk-SK" dirty="0"/>
          </a:p>
          <a:p>
            <a:r>
              <a:rPr lang="sk-SK" dirty="0"/>
              <a:t>Treba zvažovať aj poplatok za vedenie účtu, ktorý môže zobrať viac ako sú úroky</a:t>
            </a:r>
          </a:p>
          <a:p>
            <a:r>
              <a:rPr lang="sk-SK" dirty="0"/>
              <a:t>Tým, že sú peniaze ľahko dostupné sa aj ľahko míňajú</a:t>
            </a:r>
          </a:p>
        </p:txBody>
      </p:sp>
    </p:spTree>
    <p:extLst>
      <p:ext uri="{BB962C8B-B14F-4D97-AF65-F5344CB8AC3E}">
        <p14:creationId xmlns:p14="http://schemas.microsoft.com/office/powerpoint/2010/main" val="3967373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EA7214-78FA-B4E2-07C0-BF09CBC25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Formy sporenia – Sporiaci účet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2AFC10C-914E-4645-A176-95C56AA57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Nízke úroky (aj v časoch nízkej inflácie sú nenulové)</a:t>
            </a:r>
          </a:p>
          <a:p>
            <a:r>
              <a:rPr lang="sk-SK" dirty="0"/>
              <a:t>Peniaze sú dostupné vždy</a:t>
            </a:r>
          </a:p>
          <a:p>
            <a:pPr lvl="1"/>
            <a:r>
              <a:rPr lang="sk-SK" dirty="0"/>
              <a:t>ale možno bude treba previezť na bežný účet v banke na ďalšie použitie</a:t>
            </a:r>
          </a:p>
          <a:p>
            <a:endParaRPr lang="sk-SK" dirty="0"/>
          </a:p>
          <a:p>
            <a:r>
              <a:rPr lang="sk-SK" dirty="0"/>
              <a:t>Väčšinou nemá poplatok za vedenie. </a:t>
            </a:r>
          </a:p>
          <a:p>
            <a:r>
              <a:rPr lang="sk-SK" dirty="0"/>
              <a:t>Často je podmienkou mať iný spoplatnený účet</a:t>
            </a:r>
          </a:p>
        </p:txBody>
      </p:sp>
    </p:spTree>
    <p:extLst>
      <p:ext uri="{BB962C8B-B14F-4D97-AF65-F5344CB8AC3E}">
        <p14:creationId xmlns:p14="http://schemas.microsoft.com/office/powerpoint/2010/main" val="886255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EA7214-78FA-B4E2-07C0-BF09CBC25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Formy sporenia – Termínovaný vklad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2AFC10C-914E-4645-A176-95C56AA57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433"/>
            <a:ext cx="10515600" cy="4351338"/>
          </a:xfrm>
        </p:spPr>
        <p:txBody>
          <a:bodyPr>
            <a:normAutofit/>
          </a:bodyPr>
          <a:lstStyle/>
          <a:p>
            <a:r>
              <a:rPr lang="sk-SK" dirty="0"/>
              <a:t>Úroky závisia od doby/periódy sporenia</a:t>
            </a:r>
          </a:p>
          <a:p>
            <a:r>
              <a:rPr lang="sk-SK" dirty="0"/>
              <a:t>Peniaze sú dostupné len po vopred určenej dobe</a:t>
            </a:r>
          </a:p>
          <a:p>
            <a:pPr lvl="1"/>
            <a:r>
              <a:rPr lang="sk-SK" dirty="0"/>
              <a:t>Dá sa vyberať aj inokedy, ale s nezanedbateľným poplatkom</a:t>
            </a:r>
          </a:p>
          <a:p>
            <a:endParaRPr lang="sk-SK" dirty="0"/>
          </a:p>
          <a:p>
            <a:r>
              <a:rPr lang="sk-SK" dirty="0"/>
              <a:t>Uzatvára sa na dobu určitú (napr.: 1, 2, 3, 6, 12, 24 mesiacov)</a:t>
            </a:r>
          </a:p>
          <a:p>
            <a:r>
              <a:rPr lang="sk-SK" dirty="0"/>
              <a:t>Čím dlhšia doba sporenia, tým vyšší úrok človek dostane</a:t>
            </a:r>
          </a:p>
          <a:p>
            <a:r>
              <a:rPr lang="sk-SK" dirty="0"/>
              <a:t>Väčšinou nemá poplatky za vedenie</a:t>
            </a:r>
          </a:p>
          <a:p>
            <a:r>
              <a:rPr lang="sk-SK" dirty="0"/>
              <a:t>Staršia forma: Vkladné knižky. Vkladná knižka môže byť vydaná na dieťa, ktoré bude mať peniaze k dispozícii, až keď dovŕši 18 rokov.</a:t>
            </a:r>
          </a:p>
        </p:txBody>
      </p:sp>
    </p:spTree>
    <p:extLst>
      <p:ext uri="{BB962C8B-B14F-4D97-AF65-F5344CB8AC3E}">
        <p14:creationId xmlns:p14="http://schemas.microsoft.com/office/powerpoint/2010/main" val="2537096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EA7214-78FA-B4E2-07C0-BF09CBC25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Formy sporenia – Stavebné sporenie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2AFC10C-914E-4645-A176-95C56AA57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432"/>
            <a:ext cx="10515600" cy="4806823"/>
          </a:xfrm>
        </p:spPr>
        <p:txBody>
          <a:bodyPr>
            <a:normAutofit fontScale="92500" lnSpcReduction="10000"/>
          </a:bodyPr>
          <a:lstStyle/>
          <a:p>
            <a:r>
              <a:rPr lang="sk-SK" dirty="0"/>
              <a:t>Úroky sú porovnateľné s termínovaným vkladom na 24 mesiacov</a:t>
            </a:r>
          </a:p>
          <a:p>
            <a:r>
              <a:rPr lang="sk-SK" dirty="0"/>
              <a:t>Peniaze sú dostupné len na konci sporenia</a:t>
            </a:r>
          </a:p>
          <a:p>
            <a:pPr lvl="1"/>
            <a:r>
              <a:rPr lang="sk-SK" dirty="0"/>
              <a:t>Dá sa vyberať aj inokedy, ale s nezanedbateľným poplatkom a bez prémie</a:t>
            </a:r>
          </a:p>
          <a:p>
            <a:endParaRPr lang="sk-SK" dirty="0"/>
          </a:p>
          <a:p>
            <a:r>
              <a:rPr lang="sk-SK" dirty="0"/>
              <a:t>Sporíš 6 rokov </a:t>
            </a:r>
          </a:p>
          <a:p>
            <a:r>
              <a:rPr lang="sk-SK" dirty="0"/>
              <a:t>Štátna prémia:</a:t>
            </a:r>
          </a:p>
          <a:p>
            <a:pPr lvl="1"/>
            <a:r>
              <a:rPr lang="sk-SK" dirty="0"/>
              <a:t>za každý rok Ti štát pripíše prémiu.</a:t>
            </a:r>
          </a:p>
          <a:p>
            <a:pPr lvl="1"/>
            <a:r>
              <a:rPr lang="sk-SK" dirty="0"/>
              <a:t>Výška prémie môže byť minimálne 2,5 % a maximálne 15 % z ročného vkladu, avšak nesmie presiahnuť sumu 70 eur pre príslušný kalendárny rok.</a:t>
            </a:r>
          </a:p>
          <a:p>
            <a:pPr lvl="2"/>
            <a:r>
              <a:rPr lang="sk-SK" dirty="0"/>
              <a:t>Zmena pre rok 2024 maximálna výška štátnej prémie vo výške 7 %. </a:t>
            </a:r>
          </a:p>
          <a:p>
            <a:r>
              <a:rPr lang="sk-SK" dirty="0"/>
              <a:t>Po dokončení sporenia máš nárok na „zvýhodnenú“ pôžičku.</a:t>
            </a:r>
          </a:p>
          <a:p>
            <a:r>
              <a:rPr lang="sk-SK" dirty="0"/>
              <a:t>Výhoda je, že si buduješ úverový kredit.</a:t>
            </a:r>
          </a:p>
        </p:txBody>
      </p:sp>
    </p:spTree>
    <p:extLst>
      <p:ext uri="{BB962C8B-B14F-4D97-AF65-F5344CB8AC3E}">
        <p14:creationId xmlns:p14="http://schemas.microsoft.com/office/powerpoint/2010/main" val="1628385057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808</TotalTime>
  <Words>1005</Words>
  <Application>Microsoft Office PowerPoint</Application>
  <PresentationFormat>Širokouhlá</PresentationFormat>
  <Paragraphs>146</Paragraphs>
  <Slides>17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Open Sans</vt:lpstr>
      <vt:lpstr>Motív Office</vt:lpstr>
      <vt:lpstr>Sporenie</vt:lpstr>
      <vt:lpstr>Formy sporenia</vt:lpstr>
      <vt:lpstr>(Ne)výrok</vt:lpstr>
      <vt:lpstr>Úroky</vt:lpstr>
      <vt:lpstr>Úroky – pravidelné sporenie</vt:lpstr>
      <vt:lpstr>Formy sporenia – Bankový vklad</vt:lpstr>
      <vt:lpstr>Formy sporenia – Sporiaci účet</vt:lpstr>
      <vt:lpstr>Formy sporenia – Termínovaný vklad</vt:lpstr>
      <vt:lpstr>Formy sporenia – Stavebné sporenie</vt:lpstr>
      <vt:lpstr>Formy sporenia – 2. pilier DSS</vt:lpstr>
      <vt:lpstr>Formy sporenia – 3. pilier DDS</vt:lpstr>
      <vt:lpstr>Formy sporenia – Podielové fondy</vt:lpstr>
      <vt:lpstr>Formy sporenia – Investičné životné poistenie</vt:lpstr>
      <vt:lpstr>Formy sporenia – Investovanie</vt:lpstr>
      <vt:lpstr>Formy sporenia – Investovanie - ETF</vt:lpstr>
      <vt:lpstr>Formy sporenia – Špekulácie</vt:lpstr>
      <vt:lpstr>Formy sporenia – Bonus - Hypotéka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Sporenie</dc:title>
  <dc:creator>Mgr. Tibor Bajzík</dc:creator>
  <cp:lastModifiedBy>Mgr. Tibor Bajzík</cp:lastModifiedBy>
  <cp:revision>1</cp:revision>
  <dcterms:created xsi:type="dcterms:W3CDTF">2023-12-05T22:01:51Z</dcterms:created>
  <dcterms:modified xsi:type="dcterms:W3CDTF">2023-12-06T11:30:35Z</dcterms:modified>
</cp:coreProperties>
</file>