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9" r:id="rId4"/>
    <p:sldId id="263" r:id="rId5"/>
    <p:sldId id="267" r:id="rId6"/>
    <p:sldId id="266" r:id="rId7"/>
    <p:sldId id="270" r:id="rId8"/>
    <p:sldId id="268" r:id="rId9"/>
    <p:sldId id="257" r:id="rId10"/>
    <p:sldId id="261" r:id="rId11"/>
    <p:sldId id="258" r:id="rId12"/>
    <p:sldId id="259" r:id="rId13"/>
    <p:sldId id="260" r:id="rId14"/>
    <p:sldId id="264" r:id="rId15"/>
    <p:sldId id="265" r:id="rId1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451286-8E0E-41B2-B5F2-095DC4C93234}" v="1" dt="2023-11-28T10:50:29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91" d="100"/>
          <a:sy n="91" d="100"/>
        </p:scale>
        <p:origin x="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Tibor Bajzík" userId="f23eaf67-13ab-4072-861e-8ddf97229ba6" providerId="ADAL" clId="{BA451286-8E0E-41B2-B5F2-095DC4C93234}"/>
    <pc:docChg chg="custSel addSld modSld sldOrd">
      <pc:chgData name="Mgr. Tibor Bajzík" userId="f23eaf67-13ab-4072-861e-8ddf97229ba6" providerId="ADAL" clId="{BA451286-8E0E-41B2-B5F2-095DC4C93234}" dt="2023-11-28T10:50:36.991" v="83" actId="14100"/>
      <pc:docMkLst>
        <pc:docMk/>
      </pc:docMkLst>
      <pc:sldChg chg="ord">
        <pc:chgData name="Mgr. Tibor Bajzík" userId="f23eaf67-13ab-4072-861e-8ddf97229ba6" providerId="ADAL" clId="{BA451286-8E0E-41B2-B5F2-095DC4C93234}" dt="2023-11-28T00:29:24.462" v="1"/>
        <pc:sldMkLst>
          <pc:docMk/>
          <pc:sldMk cId="3435123887" sldId="267"/>
        </pc:sldMkLst>
      </pc:sldChg>
      <pc:sldChg chg="modSp mod ord">
        <pc:chgData name="Mgr. Tibor Bajzík" userId="f23eaf67-13ab-4072-861e-8ddf97229ba6" providerId="ADAL" clId="{BA451286-8E0E-41B2-B5F2-095DC4C93234}" dt="2023-11-28T08:40:26.478" v="56" actId="20577"/>
        <pc:sldMkLst>
          <pc:docMk/>
          <pc:sldMk cId="976920701" sldId="269"/>
        </pc:sldMkLst>
        <pc:spChg chg="mod">
          <ac:chgData name="Mgr. Tibor Bajzík" userId="f23eaf67-13ab-4072-861e-8ddf97229ba6" providerId="ADAL" clId="{BA451286-8E0E-41B2-B5F2-095DC4C93234}" dt="2023-11-28T08:40:26.478" v="56" actId="20577"/>
          <ac:spMkLst>
            <pc:docMk/>
            <pc:sldMk cId="976920701" sldId="269"/>
            <ac:spMk id="2" creationId="{292C424B-0225-68B6-07F5-DCA6823215BB}"/>
          </ac:spMkLst>
        </pc:spChg>
      </pc:sldChg>
      <pc:sldChg chg="addSp delSp modSp new mod ord modAnim">
        <pc:chgData name="Mgr. Tibor Bajzík" userId="f23eaf67-13ab-4072-861e-8ddf97229ba6" providerId="ADAL" clId="{BA451286-8E0E-41B2-B5F2-095DC4C93234}" dt="2023-11-28T10:50:36.991" v="83" actId="14100"/>
        <pc:sldMkLst>
          <pc:docMk/>
          <pc:sldMk cId="290001822" sldId="270"/>
        </pc:sldMkLst>
        <pc:spChg chg="mod">
          <ac:chgData name="Mgr. Tibor Bajzík" userId="f23eaf67-13ab-4072-861e-8ddf97229ba6" providerId="ADAL" clId="{BA451286-8E0E-41B2-B5F2-095DC4C93234}" dt="2023-11-28T10:49:41.047" v="81" actId="20577"/>
          <ac:spMkLst>
            <pc:docMk/>
            <pc:sldMk cId="290001822" sldId="270"/>
            <ac:spMk id="2" creationId="{8C6E5644-855F-2E6E-B29F-4B3F22A3A9E7}"/>
          </ac:spMkLst>
        </pc:spChg>
        <pc:spChg chg="del">
          <ac:chgData name="Mgr. Tibor Bajzík" userId="f23eaf67-13ab-4072-861e-8ddf97229ba6" providerId="ADAL" clId="{BA451286-8E0E-41B2-B5F2-095DC4C93234}" dt="2023-11-28T10:50:29.190" v="82"/>
          <ac:spMkLst>
            <pc:docMk/>
            <pc:sldMk cId="290001822" sldId="270"/>
            <ac:spMk id="3" creationId="{6DB69030-4A8D-EAF7-8DBD-8FA422E8E3FB}"/>
          </ac:spMkLst>
        </pc:spChg>
        <pc:picChg chg="add mod">
          <ac:chgData name="Mgr. Tibor Bajzík" userId="f23eaf67-13ab-4072-861e-8ddf97229ba6" providerId="ADAL" clId="{BA451286-8E0E-41B2-B5F2-095DC4C93234}" dt="2023-11-28T10:50:36.991" v="83" actId="14100"/>
          <ac:picMkLst>
            <pc:docMk/>
            <pc:sldMk cId="290001822" sldId="270"/>
            <ac:picMk id="4" creationId="{28F79E7F-5890-D909-A711-379960145BF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D3C4E-23E9-03CC-F499-4E7872644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B375E03-F9C8-4FD1-EEF7-30D26261A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809871-B811-3604-5CE1-637F9E21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EE5F8D8-EF59-D94B-35B2-E5BB0E0F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2C1A0FD-F86F-B699-8E23-2D58D2FC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739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47C93-27AA-48E6-74A2-1F0DF13D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432A7C2-DDAB-7EB9-30BE-CB1EA1C9F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FDF4715-D8D1-8E97-2F25-8DE2190C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0BAE361-DA86-712A-49DF-5F1A4E47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B1B096A-0EB3-CDF6-6BF8-DB67F5BF0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720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2662127D-9758-AAD6-C59C-484F514AA4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0B772AD-9A21-6F61-9620-D835123D6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7751C0-AF2C-B32E-B6F5-FF0BAE8EF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C686D3A-91A5-C685-8272-F74369A1B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253A5D3-49EB-BD39-A2CF-90189CA3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235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00370B-D8AF-ED96-C26C-633E923D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007D05-CC5C-92FB-82E0-F088293A5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639372-317C-2211-155A-455DE912B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0820B8B-269A-1C5E-7C41-7FBA0F00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D467254-23A7-E595-FFE7-9D000E32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864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2DDE8-6E37-7D7E-A531-EE6269D6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FC5EA8A-94F9-DC11-4A17-4B24B2F3C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B1F1D1A-9843-3BD8-6D8B-D03EF82C1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171C16C-38F6-4E44-CD8B-DED4F592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5A03AD-7E4E-BE35-F6D1-5CE11026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070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BE6D75-FD67-D142-DEBB-681207F8A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64DA95F-B624-788E-53DA-C303454CA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2182AFD-4F01-D115-D527-296717CBD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5B1FC15-8EDB-1012-D447-FB7513C84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CF4F0C3-AFCA-47D2-FAEB-DECD6119C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4D04BF1-C8E9-198A-C0F6-7DC251B7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75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A9BF1-FBD5-4DB2-E79C-D77587EEB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7B917D-471D-4AC4-3272-72B1E50D2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3DC57261-557D-7E56-25AA-7F2340FA3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AB17E43-F6FE-C895-85D8-238E1CFF6B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B0149596-18B9-B55B-B048-1343FB703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8C1B68D-8C30-D404-8060-9D4C2D33E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BDFB67E-A7DE-D6C6-2E22-2425BAB3B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4C06E50E-58B3-A337-7D63-71E0B488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259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F8660-34C5-D1A9-7016-4E67F7FB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F5C15DB2-9F28-BD86-38F0-FDC5A46F6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507A502-D27B-C353-DA39-D0CD07F37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4130DFD2-0367-0EE8-9337-05D49A24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532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2A855C52-9DC2-BD6C-C882-AF97FAD25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51EE2B37-6830-181F-0505-90951E67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648FF94-6222-9C73-4EBE-937FE2AEE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590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49CAA7-8F6A-18FE-A176-A337D9010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124B824-B95D-CF0A-63D9-4362FD19A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03BFD90-7FFC-A345-52F1-CAFD60F9E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0B2487E-AEFB-7850-C7C6-06E41E48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04F5E02-2CB0-8FDB-A104-24DE448E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798A228-906F-C807-2587-1C0A8E19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992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94B26A-3188-1A99-0A24-F65CC10BB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E7920CAA-A46A-9E8C-FCD6-501E760AC7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2919A6A-17C0-B125-0C01-C02604D76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5B2FE33-0632-4488-323C-C2092565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EB00FB2-E87F-9C3D-5D84-9CE24CBA8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4E390E2E-8536-4F53-B7B0-D0A021199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477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551AC17-CC26-D21E-C06B-A276DD46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F34948C-3333-4EE4-97DD-D54B51405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C741FED-54B0-1A9F-06E9-2C86D9F7E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0C0A5-48F8-4D2F-B39C-90BE75854C54}" type="datetimeFigureOut">
              <a:rPr lang="sk-SK" smtClean="0"/>
              <a:t>28. 11. 2023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4F5BD1-F919-48E0-E974-C29970A86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895A570-A1D6-B2B6-072C-40BBEF566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03D13-ED5A-4587-B250-9F5FDDB2813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001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rp.org/journal/paperinformation.aspx?paperid=108484#ref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c.europa.eu/eurostat/cache/sankey/circular_economy/sankey.html?geos=EU27&amp;year=2022&amp;unit=THS_T&amp;materials=TOTAL&amp;highlight=&amp;nodeDisagg=0101000000&amp;flowDisagg=false&amp;language=EN&amp;material=TOTA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WiUEZRqw-o?start=13&amp;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parl.europa.eu/news/en/headlines/society/20200618STO81513/green-deal-key-to-a-climate-neutral-and-sustainable-eu" TargetMode="External"/><Relationship Id="rId2" Type="http://schemas.openxmlformats.org/officeDocument/2006/relationships/hyperlink" Target="https://ec.europa.eu/commission/presscorner/detail/en/ip_22_7155?fbclid=IwAR17DTjpv2Z22Wf8tQ73xYvoQ7yjuvXVeT8kZhrYDEri9eMkrz4XJrS-eA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parl.europa.eu/RegData/etudes/BRIE/2016/573899/EPRS_BRI%282016%29573899_E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D388F4-8815-CA81-E668-DC5433D5E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Recyklovanie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11A2F34-4B2E-3CF6-46BB-AE3A31F52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 </a:t>
            </a:r>
            <a:r>
              <a:rPr lang="sk-SK" dirty="0"/>
              <a:t>pohľadu financií</a:t>
            </a:r>
          </a:p>
        </p:txBody>
      </p:sp>
    </p:spTree>
    <p:extLst>
      <p:ext uri="{BB962C8B-B14F-4D97-AF65-F5344CB8AC3E}">
        <p14:creationId xmlns:p14="http://schemas.microsoft.com/office/powerpoint/2010/main" val="325588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EFC34-F9AC-6C7A-F2CB-B9651538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  <a:t>What is the circular economy?</a:t>
            </a:r>
            <a:endParaRPr lang="sk-SK" dirty="0"/>
          </a:p>
        </p:txBody>
      </p:sp>
      <p:pic>
        <p:nvPicPr>
          <p:cNvPr id="3074" name="Picture 2" descr="Difference between linear, recycling and circular economies.">
            <a:extLst>
              <a:ext uri="{FF2B5EF4-FFF2-40B4-BE49-F238E27FC236}">
                <a16:creationId xmlns:a16="http://schemas.microsoft.com/office/drawing/2014/main" id="{929F5695-A6DF-00B5-9C12-C2249E3A6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60" y="1439562"/>
            <a:ext cx="6455020" cy="527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076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34B4641-F319-8CE1-243C-907C00C0F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748" y="286186"/>
            <a:ext cx="5257451" cy="657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70AC2DC-789D-2CBF-5F18-E121EA4A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  <a:t>What is the circular economy?</a:t>
            </a:r>
            <a:br>
              <a:rPr lang="en-US" b="0" i="0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81507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F922AA-5C0C-EE25-BEBB-5AB1FA2A4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Refuse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Rethink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Reduce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Reuse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Repair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Refurbish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Remanufacture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Repurpose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Recycle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proxima-nova"/>
              </a:rPr>
              <a:t>Recover</a:t>
            </a:r>
          </a:p>
          <a:p>
            <a:endParaRPr lang="sk-SK" dirty="0"/>
          </a:p>
        </p:txBody>
      </p:sp>
      <p:pic>
        <p:nvPicPr>
          <p:cNvPr id="2050" name="Picture 2" descr="Butterfly diagram illustrating the continuous flow of materials in a circular economy.">
            <a:extLst>
              <a:ext uri="{FF2B5EF4-FFF2-40B4-BE49-F238E27FC236}">
                <a16:creationId xmlns:a16="http://schemas.microsoft.com/office/drawing/2014/main" id="{523A2566-4B1E-7F45-DA2C-0CA13C243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173" y="959081"/>
            <a:ext cx="7712627" cy="521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084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966E84AF-F03D-A160-E3B6-FCDF413D0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66861" cy="6858000"/>
          </a:xfrm>
          <a:prstGeom prst="rect">
            <a:avLst/>
          </a:prstGeom>
        </p:spPr>
      </p:pic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5C520DA-BFF9-05B8-EEC5-F45DC3595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6454" y="2467618"/>
            <a:ext cx="4625546" cy="4351338"/>
          </a:xfrm>
        </p:spPr>
        <p:txBody>
          <a:bodyPr/>
          <a:lstStyle/>
          <a:p>
            <a:pPr algn="r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sk-SK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Source</a:t>
            </a:r>
            <a:r>
              <a:rPr lang="sk-SK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</a:t>
            </a:r>
            <a:br>
              <a:rPr lang="sk-SK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sk-SK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www.circularity-gap.world/2023</a:t>
            </a:r>
          </a:p>
        </p:txBody>
      </p:sp>
    </p:spTree>
    <p:extLst>
      <p:ext uri="{BB962C8B-B14F-4D97-AF65-F5344CB8AC3E}">
        <p14:creationId xmlns:p14="http://schemas.microsoft.com/office/powerpoint/2010/main" val="293635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9CDDB6-6F61-57E5-7D96-072422F8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62E3C4-896A-1BBC-79F2-9FD3C8A93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"/>
            <a:r>
              <a:rPr lang="en-US" b="0" i="0" u="none" strike="noStrike" dirty="0">
                <a:solidFill>
                  <a:srgbClr val="1E1E1F"/>
                </a:solidFill>
                <a:effectLst/>
                <a:latin typeface="inherit"/>
              </a:rPr>
              <a:t>Radio Equipment Directive: common charger for electronic devices</a:t>
            </a:r>
            <a:r>
              <a:rPr lang="en-US" b="0" i="0" u="none" strike="noStrike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0" u="none" strike="noStrike" dirty="0">
                <a:solidFill>
                  <a:srgbClr val="1E1E1F"/>
                </a:solidFill>
                <a:effectLst/>
                <a:latin typeface="inherit"/>
              </a:rPr>
              <a:t> </a:t>
            </a:r>
            <a:endParaRPr lang="sk-SK" b="0" i="0" u="none" strike="noStrike" dirty="0">
              <a:solidFill>
                <a:srgbClr val="1E1E1F"/>
              </a:solidFill>
              <a:effectLst/>
              <a:latin typeface="inherit"/>
            </a:endParaRPr>
          </a:p>
          <a:p>
            <a:pPr algn="l" fontAlgn="b"/>
            <a:endParaRPr lang="sk-SK" dirty="0">
              <a:solidFill>
                <a:srgbClr val="1E1E1F"/>
              </a:solidFill>
              <a:latin typeface="inherit"/>
            </a:endParaRPr>
          </a:p>
          <a:p>
            <a:pPr fontAlgn="b"/>
            <a:r>
              <a:rPr lang="en-US" b="1" i="0" dirty="0">
                <a:solidFill>
                  <a:srgbClr val="000000"/>
                </a:solidFill>
                <a:effectLst/>
                <a:latin typeface="var(--font-polysans)"/>
              </a:rPr>
              <a:t>USB-C will be mandatory for phones sold in the EU ‘by autumn 2024’</a:t>
            </a:r>
          </a:p>
          <a:p>
            <a:pPr algn="l" fontAlgn="b"/>
            <a:endParaRPr lang="sk-SK" b="0" i="0" dirty="0">
              <a:solidFill>
                <a:srgbClr val="1E1E1F"/>
              </a:solidFill>
              <a:effectLst/>
              <a:latin typeface="inherit"/>
            </a:endParaRPr>
          </a:p>
          <a:p>
            <a:pPr fontAlgn="b"/>
            <a:r>
              <a:rPr lang="en-US" b="1" i="0" dirty="0">
                <a:solidFill>
                  <a:srgbClr val="222222"/>
                </a:solidFill>
                <a:effectLst/>
                <a:latin typeface="var(--font-family-heading-alt)"/>
              </a:rPr>
              <a:t>With Apple’s iPhone 15, the EU wins the charger war</a:t>
            </a:r>
            <a:endParaRPr lang="sk-SK" b="0" i="0" dirty="0">
              <a:solidFill>
                <a:srgbClr val="3F4A5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988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9CDDB6-6F61-57E5-7D96-072422F8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62E3C4-896A-1BBC-79F2-9FD3C8A93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"/>
            <a:r>
              <a:rPr lang="en-US" b="0" i="0" u="none" strike="noStrike" dirty="0">
                <a:solidFill>
                  <a:srgbClr val="1E1E1F"/>
                </a:solidFill>
                <a:effectLst/>
                <a:latin typeface="inherit"/>
              </a:rPr>
              <a:t>Radio Equipment Directive: common charger for electronic devices</a:t>
            </a:r>
            <a:r>
              <a:rPr lang="en-US" b="0" i="0" u="none" strike="noStrike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0" u="none" strike="noStrike" dirty="0">
                <a:solidFill>
                  <a:srgbClr val="1E1E1F"/>
                </a:solidFill>
                <a:effectLst/>
                <a:latin typeface="inherit"/>
              </a:rPr>
              <a:t> </a:t>
            </a:r>
            <a:endParaRPr lang="sk-SK" b="0" i="0" u="none" strike="noStrike" dirty="0">
              <a:solidFill>
                <a:srgbClr val="1E1E1F"/>
              </a:solidFill>
              <a:effectLst/>
              <a:latin typeface="inherit"/>
            </a:endParaRPr>
          </a:p>
          <a:p>
            <a:pPr algn="l" fontAlgn="b"/>
            <a:endParaRPr lang="sk-SK" dirty="0">
              <a:latin typeface="inherit"/>
            </a:endParaRPr>
          </a:p>
          <a:p>
            <a:r>
              <a:rPr lang="en-US" dirty="0">
                <a:solidFill>
                  <a:srgbClr val="1E1E1F"/>
                </a:solidFill>
                <a:latin typeface="inherit"/>
              </a:rPr>
              <a:t>EU Battery Regulation Proposal released to Replace the Battery Directive (2006/66/EC)</a:t>
            </a:r>
          </a:p>
          <a:p>
            <a:r>
              <a:rPr lang="en-US" b="0" i="0" dirty="0">
                <a:solidFill>
                  <a:srgbClr val="3F4A52"/>
                </a:solidFill>
                <a:effectLst/>
                <a:latin typeface="Open Sans" panose="020B0606030504020204" pitchFamily="34" charset="0"/>
              </a:rPr>
              <a:t>The regulation provides that by 2027 portable batteries incorporated into appliances should be </a:t>
            </a:r>
            <a:r>
              <a:rPr lang="en-US" b="1" i="0" dirty="0">
                <a:solidFill>
                  <a:srgbClr val="3F4A52"/>
                </a:solidFill>
                <a:effectLst/>
                <a:latin typeface="Open Sans" panose="020B0606030504020204" pitchFamily="34" charset="0"/>
              </a:rPr>
              <a:t>removable and replaceable</a:t>
            </a:r>
            <a:r>
              <a:rPr lang="en-US" b="0" i="0" dirty="0">
                <a:solidFill>
                  <a:srgbClr val="3F4A52"/>
                </a:solidFill>
                <a:effectLst/>
                <a:latin typeface="Open Sans" panose="020B0606030504020204" pitchFamily="34" charset="0"/>
              </a:rPr>
              <a:t> by the end-user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6967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otal turnover of recycling of seven key recyclables in the EU, 2004 and 2006–2009">
            <a:extLst>
              <a:ext uri="{FF2B5EF4-FFF2-40B4-BE49-F238E27FC236}">
                <a16:creationId xmlns:a16="http://schemas.microsoft.com/office/drawing/2014/main" id="{8060371B-74B7-E472-429C-3E22F4B5D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652" y="1323974"/>
            <a:ext cx="7315200" cy="553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2B3BCF9-0146-F458-36CB-27ABBCD5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v EÚ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3838F33-24B7-ED6C-BE1B-35E28B2B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37191"/>
            <a:ext cx="9499395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Total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turnover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of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recycling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of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seven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key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recyclables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kumimoji="0" lang="sk-SK" altLang="sk-SK" sz="18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EU, 2004 and 2006–2009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 </a:t>
            </a:r>
            <a:r>
              <a:rPr kumimoji="0" lang="sk-SK" altLang="sk-SK" sz="34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     </a:t>
            </a: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0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2C424B-0225-68B6-07F5-DCA68232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v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D92C37B-6157-32EC-4D71-A6C9E24E6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br>
              <a:rPr lang="en-US" dirty="0"/>
            </a:b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Recycling nowadays appears to be functioning on industrial basis which reduces the waste disposal and thereof natural resource consumption and energy efficiency improvement. As a result, it sustains an economic and business interest for entrepreneurs all over the world. </a:t>
            </a:r>
            <a:r>
              <a:rPr lang="en-US" b="1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The EU held a 50% world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 tonnage share of the waste and recycling industries. EU eco-industries sector gained a turnover of around 227 billion ? </a:t>
            </a:r>
            <a:r>
              <a:rPr lang="en-US" b="1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corresponding to 2.2% of EU GDP in 2007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. This includes waste treatment (?2 billion) and recycling (?4 billion, </a:t>
            </a:r>
            <a:r>
              <a:rPr lang="en-US" b="1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over 500,000 jobs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). The recycling sector is made up of over 60,000 companies; the profile of which is categorized into the following percentages </a:t>
            </a:r>
            <a:r>
              <a:rPr lang="en-US" b="0" i="1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i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.</a:t>
            </a:r>
            <a:r>
              <a:rPr lang="en-US" b="0" i="1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e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. 3% large; 28% medium; 69% small [</a:t>
            </a:r>
            <a:r>
              <a:rPr lang="en-US" b="0" i="0" u="none" strike="noStrike" dirty="0">
                <a:solidFill>
                  <a:srgbClr val="0B4FA7"/>
                </a:solidFill>
                <a:effectLst/>
                <a:latin typeface="Verdana" panose="020B0604030504040204" pitchFamily="34" charset="0"/>
                <a:hlinkClick r:id="rId2"/>
              </a:rPr>
              <a:t>29</a:t>
            </a:r>
            <a:r>
              <a:rPr lang="en-US" b="0" i="0" dirty="0">
                <a:solidFill>
                  <a:srgbClr val="232323"/>
                </a:solidFill>
                <a:effectLst/>
                <a:latin typeface="Verdana" panose="020B0604030504040204" pitchFamily="34" charset="0"/>
              </a:rPr>
              <a:t>].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7692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6F9B7-E04A-0D27-B895-D66B63F44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v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A26F25-D8E8-8015-5BCB-62400FAB8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https://ec.europa.eu/eurostat/cache/sankey/circular_economy/sankey.html?geos=EU27&amp;year=2022&amp;unit=THS_T&amp;materials=TOTAL&amp;highlight=&amp;nodeDisagg=0101000000&amp;flowDisagg=false&amp;language=EN&amp;material=TOTAL</a:t>
            </a:r>
            <a:endParaRPr lang="sk-SK" dirty="0"/>
          </a:p>
          <a:p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73DBAA3E-91D5-CF56-3E60-EF6B74AD4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719" y="3087780"/>
            <a:ext cx="6204989" cy="358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24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9741DA-A408-CC86-E5A9-71C1CAB73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hliníka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108E635D-DD51-D9D7-D71F-03CE75AD50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456" y="4424460"/>
            <a:ext cx="5033246" cy="189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Aluminium Recycling Is Key To Europe's Sustainability">
            <a:extLst>
              <a:ext uri="{FF2B5EF4-FFF2-40B4-BE49-F238E27FC236}">
                <a16:creationId xmlns:a16="http://schemas.microsoft.com/office/drawing/2014/main" id="{850F9B10-7A4F-3462-03E7-67E58EBB0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951" y="1486772"/>
            <a:ext cx="4938664" cy="521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123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48ADC-8D00-A3F7-CF49-69BFB279C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hliníka</a:t>
            </a:r>
          </a:p>
        </p:txBody>
      </p:sp>
      <p:pic>
        <p:nvPicPr>
          <p:cNvPr id="5124" name="Picture 4" descr="Image">
            <a:extLst>
              <a:ext uri="{FF2B5EF4-FFF2-40B4-BE49-F238E27FC236}">
                <a16:creationId xmlns:a16="http://schemas.microsoft.com/office/drawing/2014/main" id="{4E1E9445-4437-F09B-0A1D-D50F02A29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6" y="1710685"/>
            <a:ext cx="5703948" cy="343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CB84872E-8710-6FF4-9377-9E7BEDBF8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748" y="3713440"/>
            <a:ext cx="5411990" cy="31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94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6E5644-855F-2E6E-B29F-4B3F22A3A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Recyklácia plastov</a:t>
            </a:r>
          </a:p>
        </p:txBody>
      </p:sp>
      <p:pic>
        <p:nvPicPr>
          <p:cNvPr id="4" name="Online médium 3" title="42. díl - Léto bez plastů - ECO Song (Despacito Cover which makes sense)">
            <a:hlinkClick r:id="" action="ppaction://media"/>
            <a:extLst>
              <a:ext uri="{FF2B5EF4-FFF2-40B4-BE49-F238E27FC236}">
                <a16:creationId xmlns:a16="http://schemas.microsoft.com/office/drawing/2014/main" id="{28F79E7F-5890-D909-A711-379960145BF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12022" y="1580234"/>
            <a:ext cx="8135253" cy="45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0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E05D3B-D4DC-A30C-AC52-68CED966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Recyklovanie plastov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CB8456A-2483-1FB4-6738-A550272A4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/>
              <a:t>Issues</a:t>
            </a:r>
            <a:r>
              <a:rPr lang="sk-SK" dirty="0"/>
              <a:t>: </a:t>
            </a:r>
            <a:r>
              <a:rPr lang="sk-SK" dirty="0" err="1"/>
              <a:t>Quality</a:t>
            </a:r>
            <a:r>
              <a:rPr lang="sk-SK" dirty="0"/>
              <a:t> of </a:t>
            </a:r>
            <a:r>
              <a:rPr lang="sk-SK" dirty="0" err="1"/>
              <a:t>plastic</a:t>
            </a:r>
            <a:r>
              <a:rPr lang="sk-SK" dirty="0"/>
              <a:t> </a:t>
            </a:r>
            <a:r>
              <a:rPr lang="sk-SK" dirty="0" err="1"/>
              <a:t>waste</a:t>
            </a:r>
            <a:endParaRPr lang="sk-SK" dirty="0"/>
          </a:p>
          <a:p>
            <a:endParaRPr lang="sk-SK" dirty="0"/>
          </a:p>
          <a:p>
            <a:r>
              <a:rPr lang="sk-SK" dirty="0"/>
              <a:t>EÚ: </a:t>
            </a:r>
          </a:p>
          <a:p>
            <a:pPr lvl="1"/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In November 2022, the Commission proposed </a:t>
            </a:r>
            <a:r>
              <a:rPr lang="en-US" b="0" i="0" u="none" strike="noStrike" dirty="0">
                <a:solidFill>
                  <a:srgbClr val="0068D5"/>
                </a:solidFill>
                <a:effectLst/>
                <a:latin typeface="Roboto" panose="02000000000000000000" pitchFamily="2" charset="0"/>
                <a:hlinkClick r:id="rId2"/>
              </a:rPr>
              <a:t>new EU-wide rules on packaging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including proposals to improve packaging design, such as </a:t>
            </a:r>
            <a:r>
              <a:rPr lang="en-US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clear labelling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to promote reuse and recycling and calls for a transition to bio-based, biodegradable and compostable plastics.</a:t>
            </a:r>
            <a:endParaRPr lang="sk-SK" dirty="0"/>
          </a:p>
          <a:p>
            <a:pPr lvl="1"/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As part of the </a:t>
            </a:r>
            <a:r>
              <a:rPr lang="en-US" b="0" i="0" u="none" strike="noStrike" dirty="0">
                <a:solidFill>
                  <a:srgbClr val="0068D5"/>
                </a:solidFill>
                <a:effectLst/>
                <a:latin typeface="Roboto" panose="02000000000000000000" pitchFamily="2" charset="0"/>
                <a:hlinkClick r:id="rId3"/>
              </a:rPr>
              <a:t>Green Deal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55% of plastic packaging waste should be recycled by 2030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This would imply better design for recyclability, but MEPs believe measures to stimulate the market for recycled plastic are also needed.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1997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0AC2DC-789D-2CBF-5F18-E121EA4A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  <a:t>What is the circular economy?</a:t>
            </a:r>
            <a:br>
              <a:rPr lang="en-US" b="0" i="0" dirty="0">
                <a:solidFill>
                  <a:srgbClr val="1E1E1F"/>
                </a:solidFill>
                <a:effectLst/>
                <a:latin typeface="Georgia" panose="02040502050405020303" pitchFamily="18" charset="0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25C4A2-AA87-556B-4A7C-4AB50F50D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fontAlgn="ctr"/>
            <a:r>
              <a:rPr lang="en-US" b="0" i="0" dirty="0">
                <a:solidFill>
                  <a:srgbClr val="505154"/>
                </a:solidFill>
                <a:effectLst/>
                <a:latin typeface="Helvetica" panose="020B0604020202020204" pitchFamily="34" charset="0"/>
              </a:rPr>
              <a:t>The circular economy is a </a:t>
            </a:r>
            <a:r>
              <a:rPr lang="en-US" b="0" i="0" u="sng" dirty="0">
                <a:solidFill>
                  <a:srgbClr val="3C77BD"/>
                </a:solidFill>
                <a:effectLst/>
                <a:latin typeface="inherit"/>
                <a:hlinkClick r:id="rId2"/>
              </a:rPr>
              <a:t>model of production and consumption</a:t>
            </a:r>
            <a:r>
              <a:rPr lang="en-US" b="0" i="0" dirty="0">
                <a:solidFill>
                  <a:srgbClr val="505154"/>
                </a:solidFill>
                <a:effectLst/>
                <a:latin typeface="Helvetica" panose="020B0604020202020204" pitchFamily="34" charset="0"/>
              </a:rPr>
              <a:t>, which involves sharing, leasing, reusing, repairing, refurbishing and recycling existing materials and products as long as possible. In this way, the </a:t>
            </a:r>
            <a:r>
              <a:rPr lang="en-US" b="1" i="0" dirty="0">
                <a:solidFill>
                  <a:srgbClr val="505154"/>
                </a:solidFill>
                <a:effectLst/>
                <a:latin typeface="inherit"/>
              </a:rPr>
              <a:t>life cycle of products is extended.</a:t>
            </a:r>
            <a:br>
              <a:rPr lang="en-US" b="1" i="0" dirty="0">
                <a:solidFill>
                  <a:srgbClr val="505154"/>
                </a:solidFill>
                <a:effectLst/>
                <a:latin typeface="inherit"/>
              </a:rPr>
            </a:br>
            <a:br>
              <a:rPr lang="en-US" b="1" i="0" dirty="0">
                <a:solidFill>
                  <a:srgbClr val="505154"/>
                </a:solidFill>
                <a:effectLst/>
                <a:latin typeface="inherit"/>
              </a:rPr>
            </a:br>
            <a:endParaRPr lang="en-US" b="0" i="0" dirty="0">
              <a:solidFill>
                <a:srgbClr val="505154"/>
              </a:solidFill>
              <a:effectLst/>
              <a:latin typeface="Helvetica" panose="020B0604020202020204" pitchFamily="34" charset="0"/>
            </a:endParaRPr>
          </a:p>
          <a:p>
            <a:pPr algn="l" fontAlgn="ctr"/>
            <a:r>
              <a:rPr lang="en-US" b="0" i="0" dirty="0">
                <a:solidFill>
                  <a:srgbClr val="505154"/>
                </a:solidFill>
                <a:effectLst/>
                <a:latin typeface="Helvetica" panose="020B0604020202020204" pitchFamily="34" charset="0"/>
              </a:rPr>
              <a:t>In practice, it implies </a:t>
            </a:r>
            <a:r>
              <a:rPr lang="en-US" b="1" i="0" dirty="0">
                <a:solidFill>
                  <a:srgbClr val="505154"/>
                </a:solidFill>
                <a:effectLst/>
                <a:latin typeface="inherit"/>
              </a:rPr>
              <a:t>reducing waste</a:t>
            </a:r>
            <a:r>
              <a:rPr lang="en-US" b="0" i="0" dirty="0">
                <a:solidFill>
                  <a:srgbClr val="505154"/>
                </a:solidFill>
                <a:effectLst/>
                <a:latin typeface="Helvetica" panose="020B0604020202020204" pitchFamily="34" charset="0"/>
              </a:rPr>
              <a:t> to a minimum. When a product reaches the end of its life, its materials are kept within the economy wherever possible thanks to recycling. These can be productively used again and again, thereby </a:t>
            </a:r>
            <a:r>
              <a:rPr lang="en-US" b="1" i="0" dirty="0">
                <a:solidFill>
                  <a:srgbClr val="505154"/>
                </a:solidFill>
                <a:effectLst/>
                <a:latin typeface="inherit"/>
              </a:rPr>
              <a:t>creating further value</a:t>
            </a:r>
            <a:r>
              <a:rPr lang="en-US" b="0" i="0" dirty="0">
                <a:solidFill>
                  <a:srgbClr val="505154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1658428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540</Words>
  <Application>Microsoft Office PowerPoint</Application>
  <PresentationFormat>Širokouhlá</PresentationFormat>
  <Paragraphs>51</Paragraphs>
  <Slides>15</Slides>
  <Notes>0</Notes>
  <HiddenSlides>0</HiddenSlides>
  <MMClips>1</MMClips>
  <ScaleCrop>false</ScaleCrop>
  <HeadingPairs>
    <vt:vector size="6" baseType="variant">
      <vt:variant>
        <vt:lpstr>Použité písma</vt:lpstr>
      </vt:variant>
      <vt:variant>
        <vt:i4>12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Helvetica</vt:lpstr>
      <vt:lpstr>inherit</vt:lpstr>
      <vt:lpstr>Open Sans</vt:lpstr>
      <vt:lpstr>proxima-nova</vt:lpstr>
      <vt:lpstr>Roboto</vt:lpstr>
      <vt:lpstr>var(--font-family-heading-alt)</vt:lpstr>
      <vt:lpstr>var(--font-polysans)</vt:lpstr>
      <vt:lpstr>Verdana</vt:lpstr>
      <vt:lpstr>Motív Office</vt:lpstr>
      <vt:lpstr>Recyklovanie</vt:lpstr>
      <vt:lpstr>Recyklovanie v EÚ</vt:lpstr>
      <vt:lpstr>Recyklovanie v EÚ</vt:lpstr>
      <vt:lpstr>Recyklovanie v EÚ</vt:lpstr>
      <vt:lpstr>Recyklovanie hliníka</vt:lpstr>
      <vt:lpstr>Recyklovanie hliníka</vt:lpstr>
      <vt:lpstr>Recyklácia plastov</vt:lpstr>
      <vt:lpstr>Recyklovanie plastov</vt:lpstr>
      <vt:lpstr>What is the circular economy? </vt:lpstr>
      <vt:lpstr>What is the circular economy?</vt:lpstr>
      <vt:lpstr>What is the circular economy? </vt:lpstr>
      <vt:lpstr>Prezentácia programu PowerPoint</vt:lpstr>
      <vt:lpstr>Prezentácia programu PowerPoint</vt:lpstr>
      <vt:lpstr>EÚ</vt:lpstr>
      <vt:lpstr>EÚ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Recyklovanie</dc:title>
  <dc:creator>Mgr. Tibor Bajzík</dc:creator>
  <cp:lastModifiedBy>Mgr. Tibor Bajzík</cp:lastModifiedBy>
  <cp:revision>1</cp:revision>
  <dcterms:created xsi:type="dcterms:W3CDTF">2023-11-27T21:29:44Z</dcterms:created>
  <dcterms:modified xsi:type="dcterms:W3CDTF">2023-11-28T10:50:38Z</dcterms:modified>
</cp:coreProperties>
</file>