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65" r:id="rId6"/>
    <p:sldId id="266" r:id="rId7"/>
    <p:sldId id="259" r:id="rId8"/>
    <p:sldId id="262" r:id="rId9"/>
    <p:sldId id="260" r:id="rId10"/>
    <p:sldId id="261" r:id="rId11"/>
    <p:sldId id="263" r:id="rId12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8CF630-D87D-43DC-904B-0E50BDC0D42E}" v="31" dt="2023-12-12T07:52:18.4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3" y="4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gr. Tibor Bajzík" userId="f23eaf67-13ab-4072-861e-8ddf97229ba6" providerId="ADAL" clId="{E48CF630-D87D-43DC-904B-0E50BDC0D42E}"/>
    <pc:docChg chg="custSel addSld modSld">
      <pc:chgData name="Mgr. Tibor Bajzík" userId="f23eaf67-13ab-4072-861e-8ddf97229ba6" providerId="ADAL" clId="{E48CF630-D87D-43DC-904B-0E50BDC0D42E}" dt="2023-12-12T07:52:18.412" v="130" actId="1037"/>
      <pc:docMkLst>
        <pc:docMk/>
      </pc:docMkLst>
      <pc:sldChg chg="addSp delSp modSp mod">
        <pc:chgData name="Mgr. Tibor Bajzík" userId="f23eaf67-13ab-4072-861e-8ddf97229ba6" providerId="ADAL" clId="{E48CF630-D87D-43DC-904B-0E50BDC0D42E}" dt="2023-12-12T07:40:15.087" v="47" actId="1035"/>
        <pc:sldMkLst>
          <pc:docMk/>
          <pc:sldMk cId="3524585827" sldId="258"/>
        </pc:sldMkLst>
        <pc:spChg chg="del mod">
          <ac:chgData name="Mgr. Tibor Bajzík" userId="f23eaf67-13ab-4072-861e-8ddf97229ba6" providerId="ADAL" clId="{E48CF630-D87D-43DC-904B-0E50BDC0D42E}" dt="2023-12-12T07:14:17.782" v="39" actId="478"/>
          <ac:spMkLst>
            <pc:docMk/>
            <pc:sldMk cId="3524585827" sldId="258"/>
            <ac:spMk id="2" creationId="{EA84994D-426A-B79F-828D-27F6D10C8D38}"/>
          </ac:spMkLst>
        </pc:spChg>
        <pc:spChg chg="mod">
          <ac:chgData name="Mgr. Tibor Bajzík" userId="f23eaf67-13ab-4072-861e-8ddf97229ba6" providerId="ADAL" clId="{E48CF630-D87D-43DC-904B-0E50BDC0D42E}" dt="2023-12-12T07:14:22.453" v="40" actId="14100"/>
          <ac:spMkLst>
            <pc:docMk/>
            <pc:sldMk cId="3524585827" sldId="258"/>
            <ac:spMk id="3" creationId="{7D66CBDA-217D-2A5E-F49F-9AE6A524F0A2}"/>
          </ac:spMkLst>
        </pc:spChg>
        <pc:picChg chg="mod">
          <ac:chgData name="Mgr. Tibor Bajzík" userId="f23eaf67-13ab-4072-861e-8ddf97229ba6" providerId="ADAL" clId="{E48CF630-D87D-43DC-904B-0E50BDC0D42E}" dt="2023-12-12T07:40:15.087" v="47" actId="1035"/>
          <ac:picMkLst>
            <pc:docMk/>
            <pc:sldMk cId="3524585827" sldId="258"/>
            <ac:picMk id="5" creationId="{6547BC5C-7832-702E-7A40-0A82FA8E6A9B}"/>
          </ac:picMkLst>
        </pc:picChg>
        <pc:picChg chg="add mod">
          <ac:chgData name="Mgr. Tibor Bajzík" userId="f23eaf67-13ab-4072-861e-8ddf97229ba6" providerId="ADAL" clId="{E48CF630-D87D-43DC-904B-0E50BDC0D42E}" dt="2023-12-12T07:14:42.381" v="46" actId="1076"/>
          <ac:picMkLst>
            <pc:docMk/>
            <pc:sldMk cId="3524585827" sldId="258"/>
            <ac:picMk id="7" creationId="{8718D540-E981-69CB-C706-A132F6CBBA57}"/>
          </ac:picMkLst>
        </pc:picChg>
        <pc:picChg chg="add del mod">
          <ac:chgData name="Mgr. Tibor Bajzík" userId="f23eaf67-13ab-4072-861e-8ddf97229ba6" providerId="ADAL" clId="{E48CF630-D87D-43DC-904B-0E50BDC0D42E}" dt="2023-12-12T07:14:25.281" v="41" actId="478"/>
          <ac:picMkLst>
            <pc:docMk/>
            <pc:sldMk cId="3524585827" sldId="258"/>
            <ac:picMk id="1026" creationId="{78E44BA5-79BA-8020-3630-0D7B9637B85C}"/>
          </ac:picMkLst>
        </pc:picChg>
      </pc:sldChg>
      <pc:sldChg chg="addSp delSp modSp new mod">
        <pc:chgData name="Mgr. Tibor Bajzík" userId="f23eaf67-13ab-4072-861e-8ddf97229ba6" providerId="ADAL" clId="{E48CF630-D87D-43DC-904B-0E50BDC0D42E}" dt="2023-12-12T07:48:57.281" v="61" actId="20577"/>
        <pc:sldMkLst>
          <pc:docMk/>
          <pc:sldMk cId="465225883" sldId="265"/>
        </pc:sldMkLst>
        <pc:spChg chg="mod">
          <ac:chgData name="Mgr. Tibor Bajzík" userId="f23eaf67-13ab-4072-861e-8ddf97229ba6" providerId="ADAL" clId="{E48CF630-D87D-43DC-904B-0E50BDC0D42E}" dt="2023-12-12T07:48:57.281" v="61" actId="20577"/>
          <ac:spMkLst>
            <pc:docMk/>
            <pc:sldMk cId="465225883" sldId="265"/>
            <ac:spMk id="2" creationId="{3EE5EE20-39D8-6915-4AF0-FA90DDB9E46E}"/>
          </ac:spMkLst>
        </pc:spChg>
        <pc:spChg chg="del">
          <ac:chgData name="Mgr. Tibor Bajzík" userId="f23eaf67-13ab-4072-861e-8ddf97229ba6" providerId="ADAL" clId="{E48CF630-D87D-43DC-904B-0E50BDC0D42E}" dt="2023-12-12T07:12:58.362" v="6"/>
          <ac:spMkLst>
            <pc:docMk/>
            <pc:sldMk cId="465225883" sldId="265"/>
            <ac:spMk id="3" creationId="{7F35473E-38B8-B476-0C32-C63FC45573C9}"/>
          </ac:spMkLst>
        </pc:spChg>
        <pc:spChg chg="add mod">
          <ac:chgData name="Mgr. Tibor Bajzík" userId="f23eaf67-13ab-4072-861e-8ddf97229ba6" providerId="ADAL" clId="{E48CF630-D87D-43DC-904B-0E50BDC0D42E}" dt="2023-12-12T07:13:52.546" v="33" actId="1076"/>
          <ac:spMkLst>
            <pc:docMk/>
            <pc:sldMk cId="465225883" sldId="265"/>
            <ac:spMk id="4" creationId="{82A4E7E7-53C7-1E63-F5B7-1D9871DD440F}"/>
          </ac:spMkLst>
        </pc:spChg>
        <pc:spChg chg="add del mod">
          <ac:chgData name="Mgr. Tibor Bajzík" userId="f23eaf67-13ab-4072-861e-8ddf97229ba6" providerId="ADAL" clId="{E48CF630-D87D-43DC-904B-0E50BDC0D42E}" dt="2023-12-12T07:48:52.610" v="53" actId="478"/>
          <ac:spMkLst>
            <pc:docMk/>
            <pc:sldMk cId="465225883" sldId="265"/>
            <ac:spMk id="5" creationId="{30217806-DD72-2C19-9C8D-13FF91716B74}"/>
          </ac:spMkLst>
        </pc:spChg>
        <pc:picChg chg="add del mod">
          <ac:chgData name="Mgr. Tibor Bajzík" userId="f23eaf67-13ab-4072-861e-8ddf97229ba6" providerId="ADAL" clId="{E48CF630-D87D-43DC-904B-0E50BDC0D42E}" dt="2023-12-12T07:48:52.610" v="53" actId="478"/>
          <ac:picMkLst>
            <pc:docMk/>
            <pc:sldMk cId="465225883" sldId="265"/>
            <ac:picMk id="2050" creationId="{76ED4BF5-3864-9AE4-5EFB-CDDC75531980}"/>
          </ac:picMkLst>
        </pc:picChg>
      </pc:sldChg>
      <pc:sldChg chg="addSp delSp modSp new mod">
        <pc:chgData name="Mgr. Tibor Bajzík" userId="f23eaf67-13ab-4072-861e-8ddf97229ba6" providerId="ADAL" clId="{E48CF630-D87D-43DC-904B-0E50BDC0D42E}" dt="2023-12-12T07:52:18.412" v="130" actId="1037"/>
        <pc:sldMkLst>
          <pc:docMk/>
          <pc:sldMk cId="2320978387" sldId="266"/>
        </pc:sldMkLst>
        <pc:spChg chg="mod">
          <ac:chgData name="Mgr. Tibor Bajzík" userId="f23eaf67-13ab-4072-861e-8ddf97229ba6" providerId="ADAL" clId="{E48CF630-D87D-43DC-904B-0E50BDC0D42E}" dt="2023-12-12T07:50:29.591" v="117" actId="20577"/>
          <ac:spMkLst>
            <pc:docMk/>
            <pc:sldMk cId="2320978387" sldId="266"/>
            <ac:spMk id="2" creationId="{50F86125-97E6-A26B-980F-3B3914F4D60B}"/>
          </ac:spMkLst>
        </pc:spChg>
        <pc:spChg chg="del">
          <ac:chgData name="Mgr. Tibor Bajzík" userId="f23eaf67-13ab-4072-861e-8ddf97229ba6" providerId="ADAL" clId="{E48CF630-D87D-43DC-904B-0E50BDC0D42E}" dt="2023-12-12T07:49:49.321" v="63"/>
          <ac:spMkLst>
            <pc:docMk/>
            <pc:sldMk cId="2320978387" sldId="266"/>
            <ac:spMk id="3" creationId="{EE31B1B7-7A02-6433-DE13-29322B822962}"/>
          </ac:spMkLst>
        </pc:spChg>
        <pc:picChg chg="add mod">
          <ac:chgData name="Mgr. Tibor Bajzík" userId="f23eaf67-13ab-4072-861e-8ddf97229ba6" providerId="ADAL" clId="{E48CF630-D87D-43DC-904B-0E50BDC0D42E}" dt="2023-12-12T07:52:18.412" v="130" actId="1037"/>
          <ac:picMkLst>
            <pc:docMk/>
            <pc:sldMk cId="2320978387" sldId="266"/>
            <ac:picMk id="3074" creationId="{08A5B350-04AF-5378-FD9B-1584E9724C4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B709C7-8086-0D12-AF93-2F1BA0D4D5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D91A924-54E7-FB53-65AC-BE9E2DC451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E8EE656-7E72-6590-0D44-8B524BD4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B0600-4681-4576-A9E9-8F46E38B9306}" type="datetimeFigureOut">
              <a:rPr lang="sk-SK" smtClean="0"/>
              <a:t>11. 12. 2023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9120621-7CE9-E20A-3FC6-49778DB5F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F27B909-AC40-958A-B4E2-B68382B45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DDD6-6FE3-40AB-B6F1-A847327A77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34243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A00830-C4E5-73F0-EBD3-313FA78FC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3C1ABC93-FBF6-7AE2-8DAC-B6500013CC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2EDFE38-DA3D-E124-540B-1C19AF0C2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B0600-4681-4576-A9E9-8F46E38B9306}" type="datetimeFigureOut">
              <a:rPr lang="sk-SK" smtClean="0"/>
              <a:t>11. 12. 2023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AC70F49-31D9-5233-55BE-4C8FCBC96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09855BE-D244-3DA9-D9EB-DF6EC3729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DDD6-6FE3-40AB-B6F1-A847327A77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9110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82FF9062-8B9D-E487-66AA-BB2101722A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5888D59E-78F0-20CA-7FA5-17DA05143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DF746F7-807C-9689-C54B-B6C674ED6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B0600-4681-4576-A9E9-8F46E38B9306}" type="datetimeFigureOut">
              <a:rPr lang="sk-SK" smtClean="0"/>
              <a:t>11. 12. 2023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86CE641-62DD-8B5A-E0C0-C9591556A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9D943C4-D8FB-DA6A-E249-1DB570151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DDD6-6FE3-40AB-B6F1-A847327A77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80701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05D2E7-625F-6A4A-0F5E-AED34F38C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E519396-E6D8-AC3D-B7D4-D97470F25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CDFD0D3-44D2-F7E5-6960-7BB63031B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B0600-4681-4576-A9E9-8F46E38B9306}" type="datetimeFigureOut">
              <a:rPr lang="sk-SK" smtClean="0"/>
              <a:t>11. 12. 2023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EC7AE47-9A24-AF96-D9D7-D5AEB9513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6A43B074-CB1D-D11C-1157-9A32D5576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DDD6-6FE3-40AB-B6F1-A847327A77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00222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2AD24E-7EF5-9675-628D-F1453ABB5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D01AC40-A431-C7A0-4710-C8C7D79FF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0FE1BF7-0308-D5FB-5215-CE7650E34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B0600-4681-4576-A9E9-8F46E38B9306}" type="datetimeFigureOut">
              <a:rPr lang="sk-SK" smtClean="0"/>
              <a:t>11. 12. 2023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3498677-0D73-3AF7-1CB6-E28824A51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C74C916-6695-E042-1E7A-2BF87261B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DDD6-6FE3-40AB-B6F1-A847327A77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9973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5E6D1D-35C5-EBED-D8E2-798383198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F065C57-3B63-9DAE-7C2B-CD8F15270E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370443EC-F32B-FDBB-3BE5-483ECA3AC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9F43243B-6FB3-40C8-E839-137E8D0DE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B0600-4681-4576-A9E9-8F46E38B9306}" type="datetimeFigureOut">
              <a:rPr lang="sk-SK" smtClean="0"/>
              <a:t>11. 12. 2023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837B1431-C17B-DBCD-58B5-D1BFB0952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E2F9EC16-AAC0-80E2-3F85-467B1C20B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DDD6-6FE3-40AB-B6F1-A847327A77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12626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43CC65-148C-AB42-0ED6-542227DC9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9301229-DAF5-A263-F02B-877F25E59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EFB99006-DCF5-D535-DE9B-DE50A1FE5E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EBFB215-29EB-BBA3-EEE3-7DBF800BA6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7E122D1D-BAED-D8A7-F3A8-12214F55A7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2EA86AB4-BD31-5D8A-4445-2998C4978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B0600-4681-4576-A9E9-8F46E38B9306}" type="datetimeFigureOut">
              <a:rPr lang="sk-SK" smtClean="0"/>
              <a:t>11. 12. 2023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1F472C81-81B5-F083-742D-7D6773FE5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FEE8DA8F-5CB9-76B8-9F48-463AC5547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DDD6-6FE3-40AB-B6F1-A847327A77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4679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65323-EA0E-1D69-494C-2721A783E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3B498665-E366-2AEA-6595-9927147EE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B0600-4681-4576-A9E9-8F46E38B9306}" type="datetimeFigureOut">
              <a:rPr lang="sk-SK" smtClean="0"/>
              <a:t>11. 12. 2023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74707A75-AC48-0876-A75C-2300A9F60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BD881D1B-ADBA-8C22-83A2-112223BA0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DDD6-6FE3-40AB-B6F1-A847327A77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64436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C8AB47DB-DC81-6243-996F-7E28A2E2C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B0600-4681-4576-A9E9-8F46E38B9306}" type="datetimeFigureOut">
              <a:rPr lang="sk-SK" smtClean="0"/>
              <a:t>11. 12. 2023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6FA4D585-AFF7-5529-4E8F-19F8F9F51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07FAEBDF-F5C4-D0B4-5C18-F65891180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DDD6-6FE3-40AB-B6F1-A847327A77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365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25B0CE-6744-917D-F980-CB3B44C25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F8F1884-46BA-466B-28D2-B76FA3656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9B6BEE1-18D8-889A-6D28-9401CD4EF1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A42D8E2D-631B-CE14-7EC6-F98B4764C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B0600-4681-4576-A9E9-8F46E38B9306}" type="datetimeFigureOut">
              <a:rPr lang="sk-SK" smtClean="0"/>
              <a:t>11. 12. 2023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330D91E-B410-5B68-7221-F7171B044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3FE603C3-5706-4906-6BC5-A7663499D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DDD6-6FE3-40AB-B6F1-A847327A77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90250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237FEA-AB23-BA13-2BB0-6AF94267E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EDD202EB-F101-F043-3A01-AD85A4A60B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276E61F-1D06-2446-F1B6-88E84770A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8F17167E-E048-B9FF-AC57-ECD1AC19D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B0600-4681-4576-A9E9-8F46E38B9306}" type="datetimeFigureOut">
              <a:rPr lang="sk-SK" smtClean="0"/>
              <a:t>11. 12. 2023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88B985D3-AD78-B797-BB86-D9E1BEE80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6CBF5EAB-714D-46A5-9354-6FD9EFC33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DDD6-6FE3-40AB-B6F1-A847327A77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3516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4C27AB39-44B8-CFD5-1239-72ED56E20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276C92E-7C1F-AF2B-3EE8-66395BEB0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B277AEE-197B-44D2-36CA-879C348D0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0B0600-4681-4576-A9E9-8F46E38B9306}" type="datetimeFigureOut">
              <a:rPr lang="sk-SK" smtClean="0"/>
              <a:t>11. 12. 2023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9CAA2E5-76BB-F2D9-EC50-AE47225E41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BC292B8-6D5F-0C8C-6199-05C564D6C7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10DDD6-6FE3-40AB-B6F1-A847327A779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2885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B7585E-92A8-706C-301B-9DDFA4CB83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Aktuálny rozpočet a dianie</a:t>
            </a:r>
            <a:r>
              <a:rPr lang="en-US" dirty="0"/>
              <a:t> v </a:t>
            </a:r>
            <a:r>
              <a:rPr lang="sk-SK" dirty="0"/>
              <a:t>slovenských financiách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49A414E-AE99-D64F-E273-202928901E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15984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CEF1C3-5B7D-ACCA-C1D6-E8B307527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Čo je v rozpočte nové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BA60411-1899-58AD-495C-B93A2394C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Väčšina získanej sumy sa však nepoužije na zlepšenie hospodárenia, ale na ďalšie zvyšovanie výdavkov. </a:t>
            </a:r>
          </a:p>
          <a:p>
            <a:r>
              <a:rPr lang="sk-SK" dirty="0"/>
              <a:t>V budúcom roku chce vláda vyplácať </a:t>
            </a:r>
            <a:r>
              <a:rPr lang="sk-SK" b="1" dirty="0"/>
              <a:t>13. dôchodky </a:t>
            </a:r>
            <a:r>
              <a:rPr lang="sk-SK" dirty="0"/>
              <a:t>už vo výške priemerného dôchodku, čo bude asi 606 eur, </a:t>
            </a:r>
          </a:p>
          <a:p>
            <a:r>
              <a:rPr lang="sk-SK" dirty="0"/>
              <a:t>a naďalej sa bude vyplácať </a:t>
            </a:r>
            <a:r>
              <a:rPr lang="sk-SK" b="1" dirty="0"/>
              <a:t>rodičovský dôchodok</a:t>
            </a:r>
            <a:r>
              <a:rPr lang="sk-SK" dirty="0"/>
              <a:t>.</a:t>
            </a:r>
          </a:p>
          <a:p>
            <a:r>
              <a:rPr lang="sk-SK" dirty="0"/>
              <a:t>Z rozpočtu sa zaplatí aj </a:t>
            </a:r>
            <a:r>
              <a:rPr lang="sk-SK" b="1" dirty="0"/>
              <a:t>pomoc s drahšími hypotékami</a:t>
            </a:r>
            <a:r>
              <a:rPr lang="sk-SK" dirty="0"/>
              <a:t>.</a:t>
            </a:r>
          </a:p>
        </p:txBody>
      </p:sp>
      <p:sp>
        <p:nvSpPr>
          <p:cNvPr id="5" name="Zástupný objekt pre obsah 2">
            <a:extLst>
              <a:ext uri="{FF2B5EF4-FFF2-40B4-BE49-F238E27FC236}">
                <a16:creationId xmlns:a16="http://schemas.microsoft.com/office/drawing/2014/main" id="{6F57AE75-F946-571C-30E4-11B8237EAE6D}"/>
              </a:ext>
            </a:extLst>
          </p:cNvPr>
          <p:cNvSpPr txBox="1">
            <a:spLocks/>
          </p:cNvSpPr>
          <p:nvPr/>
        </p:nvSpPr>
        <p:spPr>
          <a:xfrm>
            <a:off x="10111562" y="5231219"/>
            <a:ext cx="1975884" cy="155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400"/>
              <a:t>Zdroj: https://e.dennikn.sk/3724212/ficova-vlada-planuje-takmer-trikrat-vyssi-deficit-ako-ceska-vlada/?ref=tit</a:t>
            </a:r>
            <a:endParaRPr lang="sk-SK" sz="1400" dirty="0"/>
          </a:p>
        </p:txBody>
      </p:sp>
    </p:spTree>
    <p:extLst>
      <p:ext uri="{BB962C8B-B14F-4D97-AF65-F5344CB8AC3E}">
        <p14:creationId xmlns:p14="http://schemas.microsoft.com/office/powerpoint/2010/main" val="3851784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CEF1C3-5B7D-ACCA-C1D6-E8B307527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Čo je v rozpočte nové - podnikanie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BA60411-1899-58AD-495C-B93A2394C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Zvyšuje sa sadzba zdravotného poistenia z 10 na 11 percent pre zamestnávateľov a zo 14 na 15 percent pre SZČO a samoplatcov.</a:t>
            </a:r>
          </a:p>
          <a:p>
            <a:r>
              <a:rPr lang="sk-SK" dirty="0"/>
              <a:t>30 percentami zdaní budúcoročné zisky bánk. (336 mil. Eur)</a:t>
            </a:r>
          </a:p>
          <a:p>
            <a:r>
              <a:rPr lang="sk-SK" dirty="0"/>
              <a:t>dodatočná daň z mimoriadnych ziskov Slovnaftu zo spracovania lacnejšej ruskej ropy.(70 percent - 180 </a:t>
            </a:r>
            <a:r>
              <a:rPr lang="sk-SK" dirty="0" err="1"/>
              <a:t>mil</a:t>
            </a:r>
            <a:r>
              <a:rPr lang="sk-SK" dirty="0"/>
              <a:t> eur (2023 - 440 mil. Eur)</a:t>
            </a:r>
          </a:p>
          <a:p>
            <a:r>
              <a:rPr lang="sk-SK" dirty="0"/>
              <a:t>Daň z dividend 7</a:t>
            </a:r>
            <a:r>
              <a:rPr lang="en-US" dirty="0"/>
              <a:t>%  =&gt; </a:t>
            </a:r>
            <a:r>
              <a:rPr lang="sk-SK" dirty="0"/>
              <a:t>10</a:t>
            </a:r>
            <a:r>
              <a:rPr lang="en-US" dirty="0"/>
              <a:t>%</a:t>
            </a:r>
            <a:r>
              <a:rPr lang="sk-SK" dirty="0"/>
              <a:t>.</a:t>
            </a:r>
            <a:endParaRPr lang="en-US" dirty="0"/>
          </a:p>
          <a:p>
            <a:r>
              <a:rPr lang="en-US" dirty="0"/>
              <a:t>Z</a:t>
            </a:r>
            <a:r>
              <a:rPr lang="sk-SK" dirty="0"/>
              <a:t>níženie príspevkov pre RTVS z 0,17</a:t>
            </a:r>
            <a:r>
              <a:rPr lang="en-US" dirty="0"/>
              <a:t>% </a:t>
            </a:r>
            <a:r>
              <a:rPr lang="sk-SK" dirty="0"/>
              <a:t>na 0,12</a:t>
            </a:r>
            <a:r>
              <a:rPr lang="en-US" dirty="0"/>
              <a:t>%</a:t>
            </a:r>
            <a:r>
              <a:rPr lang="sk-SK" dirty="0"/>
              <a:t> HDP. </a:t>
            </a:r>
            <a:r>
              <a:rPr lang="en-US" dirty="0"/>
              <a:t>(</a:t>
            </a:r>
            <a:r>
              <a:rPr lang="sk-SK" dirty="0"/>
              <a:t>28 </a:t>
            </a:r>
            <a:r>
              <a:rPr lang="sk-SK" dirty="0" err="1"/>
              <a:t>mil</a:t>
            </a:r>
            <a:r>
              <a:rPr lang="en-US" dirty="0"/>
              <a:t>.</a:t>
            </a:r>
            <a:r>
              <a:rPr lang="sk-SK" dirty="0"/>
              <a:t> Eur</a:t>
            </a:r>
            <a:r>
              <a:rPr lang="en-US" dirty="0"/>
              <a:t>)</a:t>
            </a:r>
          </a:p>
          <a:p>
            <a:endParaRPr lang="sk-SK" dirty="0"/>
          </a:p>
        </p:txBody>
      </p:sp>
      <p:sp>
        <p:nvSpPr>
          <p:cNvPr id="5" name="Zástupný objekt pre obsah 2">
            <a:extLst>
              <a:ext uri="{FF2B5EF4-FFF2-40B4-BE49-F238E27FC236}">
                <a16:creationId xmlns:a16="http://schemas.microsoft.com/office/drawing/2014/main" id="{6F57AE75-F946-571C-30E4-11B8237EAE6D}"/>
              </a:ext>
            </a:extLst>
          </p:cNvPr>
          <p:cNvSpPr txBox="1">
            <a:spLocks/>
          </p:cNvSpPr>
          <p:nvPr/>
        </p:nvSpPr>
        <p:spPr>
          <a:xfrm>
            <a:off x="10111562" y="5231219"/>
            <a:ext cx="1975884" cy="1551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400" dirty="0"/>
              <a:t>https://e.dennikn.sk/3718570/firemny-newsfilter-bohati-slovaci-odchadzaju-taliansky-vyvojar-prichadza-a-tradicne-akcne-odbory-unicredit-bank-idu-strajkovat/</a:t>
            </a:r>
          </a:p>
        </p:txBody>
      </p:sp>
    </p:spTree>
    <p:extLst>
      <p:ext uri="{BB962C8B-B14F-4D97-AF65-F5344CB8AC3E}">
        <p14:creationId xmlns:p14="http://schemas.microsoft.com/office/powerpoint/2010/main" val="1395087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9639F2-9333-E960-E10A-3D226A8C6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Shooty</a:t>
            </a:r>
            <a:endParaRPr lang="sk-SK" dirty="0"/>
          </a:p>
        </p:txBody>
      </p:sp>
      <p:pic>
        <p:nvPicPr>
          <p:cNvPr id="5" name="Zástupný objekt pre obsah 4" descr="Obrázok, na ktorom je ošatenie, text, kresba, animák&#10;&#10;Automaticky generovaný popis">
            <a:extLst>
              <a:ext uri="{FF2B5EF4-FFF2-40B4-BE49-F238E27FC236}">
                <a16:creationId xmlns:a16="http://schemas.microsoft.com/office/drawing/2014/main" id="{5B954C43-E135-0EAE-8FFD-555389E426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9875" y="1934369"/>
            <a:ext cx="6572250" cy="4133850"/>
          </a:xfrm>
        </p:spPr>
      </p:pic>
    </p:spTree>
    <p:extLst>
      <p:ext uri="{BB962C8B-B14F-4D97-AF65-F5344CB8AC3E}">
        <p14:creationId xmlns:p14="http://schemas.microsoft.com/office/powerpoint/2010/main" val="3344302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DD3176-A906-F39D-FDBE-F62C42516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Fitch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CF0FF83-A16B-9F4E-3B34-3C5C18856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Známka A- je na škále </a:t>
            </a:r>
            <a:r>
              <a:rPr lang="sk-SK" dirty="0" err="1"/>
              <a:t>Fitch</a:t>
            </a:r>
            <a:r>
              <a:rPr lang="sk-SK" dirty="0"/>
              <a:t> siedmou najlepšou</a:t>
            </a:r>
            <a:r>
              <a:rPr lang="en-US" dirty="0"/>
              <a:t>.</a:t>
            </a:r>
          </a:p>
          <a:p>
            <a:pPr lvl="1"/>
            <a:r>
              <a:rPr lang="sk-SK" dirty="0"/>
              <a:t>tri stupne od hranice, kde sa končí takzvané investičné pásmo</a:t>
            </a:r>
            <a:r>
              <a:rPr lang="en-US" dirty="0"/>
              <a:t>.</a:t>
            </a:r>
          </a:p>
          <a:p>
            <a:pPr lvl="1"/>
            <a:r>
              <a:rPr lang="sk-SK" dirty="0"/>
              <a:t>Česká republika má podľa tej istej agentúry o tri stupne lepšiu známku AA-.</a:t>
            </a:r>
          </a:p>
          <a:p>
            <a:r>
              <a:rPr lang="sk-SK" dirty="0"/>
              <a:t>S&amp;P </a:t>
            </a:r>
            <a:r>
              <a:rPr lang="sk-SK" dirty="0" err="1"/>
              <a:t>Global</a:t>
            </a:r>
            <a:r>
              <a:rPr lang="sk-SK" dirty="0"/>
              <a:t> a </a:t>
            </a:r>
            <a:r>
              <a:rPr lang="sk-SK" dirty="0" err="1"/>
              <a:t>Moody</a:t>
            </a:r>
            <a:r>
              <a:rPr lang="sk-SK" dirty="0"/>
              <a:t>’</a:t>
            </a:r>
            <a:r>
              <a:rPr lang="en-US" dirty="0"/>
              <a:t>s </a:t>
            </a:r>
            <a:r>
              <a:rPr lang="sk-SK" dirty="0"/>
              <a:t>nechali </a:t>
            </a:r>
            <a:r>
              <a:rPr lang="en-US" dirty="0"/>
              <a:t>rating </a:t>
            </a:r>
            <a:r>
              <a:rPr lang="sk-SK" dirty="0"/>
              <a:t>nezmenený so stabilným výhľadom, pričom prvá z nich hodnotí Slovensko dokonca piatou najlepšou známkou.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63114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D66CBDA-217D-2A5E-F49F-9AE6A524F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172" y="545284"/>
            <a:ext cx="3577046" cy="5631679"/>
          </a:xfrm>
        </p:spPr>
        <p:txBody>
          <a:bodyPr>
            <a:normAutofit/>
          </a:bodyPr>
          <a:lstStyle/>
          <a:p>
            <a:r>
              <a:rPr lang="sk-SK" sz="1800" dirty="0"/>
              <a:t>Zdroj: https://e.dennikn.sk/3701968/graf-dna-preco-sa-cesky-uverovy-rating-vzdaluje-slovenskemu/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6547BC5C-7832-702E-7A40-0A82FA8E6A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5218" y="354965"/>
            <a:ext cx="8449822" cy="6347876"/>
          </a:xfrm>
          <a:prstGeom prst="rect">
            <a:avLst/>
          </a:prstGeom>
        </p:spPr>
      </p:pic>
      <p:pic>
        <p:nvPicPr>
          <p:cNvPr id="7" name="Obrázok 6">
            <a:extLst>
              <a:ext uri="{FF2B5EF4-FFF2-40B4-BE49-F238E27FC236}">
                <a16:creationId xmlns:a16="http://schemas.microsoft.com/office/drawing/2014/main" id="{8718D540-E981-69CB-C706-A132F6CBBA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09" y="1910080"/>
            <a:ext cx="3908972" cy="468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585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76ED4BF5-3864-9AE4-5EFB-CDDC7553198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29" y="734202"/>
            <a:ext cx="11757811" cy="597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EE5EE20-39D8-6915-4AF0-FA90DDB9E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Rating svet - </a:t>
            </a:r>
            <a:r>
              <a:rPr lang="sk-SK" dirty="0" err="1"/>
              <a:t>Fitch</a:t>
            </a:r>
            <a:endParaRPr lang="sk-SK" dirty="0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82A4E7E7-53C7-1E63-F5B7-1D9871DD440F}"/>
              </a:ext>
            </a:extLst>
          </p:cNvPr>
          <p:cNvSpPr txBox="1"/>
          <p:nvPr/>
        </p:nvSpPr>
        <p:spPr>
          <a:xfrm>
            <a:off x="6492380" y="6561236"/>
            <a:ext cx="55295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400" dirty="0" err="1"/>
              <a:t>Zdroj:https</a:t>
            </a:r>
            <a:r>
              <a:rPr lang="sk-SK" sz="1400" dirty="0"/>
              <a:t>://en.wikipedia.org/wiki/List_of_countries_by_credit_rating</a:t>
            </a:r>
          </a:p>
        </p:txBody>
      </p:sp>
    </p:spTree>
    <p:extLst>
      <p:ext uri="{BB962C8B-B14F-4D97-AF65-F5344CB8AC3E}">
        <p14:creationId xmlns:p14="http://schemas.microsoft.com/office/powerpoint/2010/main" val="465225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08A5B350-04AF-5378-FD9B-1584E9724C4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60" y="739101"/>
            <a:ext cx="11709400" cy="5946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50F86125-97E6-A26B-980F-3B3914F4D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Rating – S</a:t>
            </a:r>
            <a:r>
              <a:rPr lang="en-US" dirty="0" err="1"/>
              <a:t>tandard</a:t>
            </a:r>
            <a:r>
              <a:rPr lang="en-US" dirty="0"/>
              <a:t> </a:t>
            </a:r>
            <a:r>
              <a:rPr lang="sk-SK" dirty="0"/>
              <a:t>&amp; Poor</a:t>
            </a:r>
            <a:r>
              <a:rPr lang="en-US" dirty="0"/>
              <a:t>’s	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20978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843B80-CE4F-223B-6FE0-D4CA63A4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Nový rozpočet – neschválený parlamentom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4841C1D-CBE3-0DD3-A322-BF14FC17B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1562" y="5231219"/>
            <a:ext cx="1975884" cy="1551800"/>
          </a:xfrm>
        </p:spPr>
        <p:txBody>
          <a:bodyPr>
            <a:normAutofit/>
          </a:bodyPr>
          <a:lstStyle/>
          <a:p>
            <a:r>
              <a:rPr lang="sk-SK" sz="1400" dirty="0"/>
              <a:t>Zdroj: https://e.dennikn.sk/3724212/ficova-vlada-planuje-takmer-trikrat-vyssi-deficit-ako-ceska-vlada/?ref=tit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0718CCC3-F0E8-8B5D-CEBC-D8C0A51EF9CF}"/>
              </a:ext>
            </a:extLst>
          </p:cNvPr>
          <p:cNvSpPr txBox="1"/>
          <p:nvPr/>
        </p:nvSpPr>
        <p:spPr>
          <a:xfrm>
            <a:off x="838200" y="1977656"/>
            <a:ext cx="834833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/>
              <a:t>Základné čísla rozpočtu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Príjmy rozpočtu verejnej správy:</a:t>
            </a:r>
            <a:r>
              <a:rPr lang="sk-SK" sz="2000" dirty="0"/>
              <a:t> 53,5 miliardy eur (40,7 percenta HDP)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Výdavky rozpočtu verejnej správy:</a:t>
            </a:r>
            <a:r>
              <a:rPr lang="sk-SK" sz="2000" dirty="0"/>
              <a:t> 61,3 miliardy eur (46,7 percenta HDP)</a:t>
            </a:r>
          </a:p>
          <a:p>
            <a:pPr>
              <a:buFont typeface="Arial" panose="020B0604020202020204" pitchFamily="34" charset="0"/>
              <a:buChar char="•"/>
            </a:pPr>
            <a:endParaRPr lang="sk-SK" sz="2000" dirty="0"/>
          </a:p>
          <a:p>
            <a:r>
              <a:rPr lang="sk-SK" sz="2000" b="1" dirty="0"/>
              <a:t>Deficit verejnej správy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Predpokladaný v roku 2023:</a:t>
            </a:r>
            <a:r>
              <a:rPr lang="sk-SK" sz="2000" dirty="0"/>
              <a:t> 6,52 percenta HDP (7,9 miliardy)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Plánovaný v roku 2024:</a:t>
            </a:r>
            <a:r>
              <a:rPr lang="sk-SK" sz="2000" dirty="0"/>
              <a:t> 5,97 percenta (7,8 miliardy)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Do roku 2026 sa má znížiť na:</a:t>
            </a:r>
            <a:r>
              <a:rPr lang="sk-SK" sz="2000" dirty="0"/>
              <a:t> 3,97 percenta</a:t>
            </a:r>
          </a:p>
          <a:p>
            <a:pPr>
              <a:buFont typeface="Arial" panose="020B0604020202020204" pitchFamily="34" charset="0"/>
              <a:buChar char="•"/>
            </a:pPr>
            <a:endParaRPr lang="sk-SK" sz="2000" dirty="0"/>
          </a:p>
          <a:p>
            <a:r>
              <a:rPr lang="sk-SK" sz="2000" b="1" dirty="0"/>
              <a:t>Predpokladaný dlh krajiny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V roku 2023:</a:t>
            </a:r>
            <a:r>
              <a:rPr lang="sk-SK" sz="2000" dirty="0"/>
              <a:t> 56,8 percenta HDP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V roku 2024:</a:t>
            </a:r>
            <a:r>
              <a:rPr lang="sk-SK" sz="2000" dirty="0"/>
              <a:t> 58,3 percenta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Do roku 2026 sa má zvýšiť na:</a:t>
            </a:r>
            <a:r>
              <a:rPr lang="sk-SK" sz="2000" dirty="0"/>
              <a:t> 61,4 percenta</a:t>
            </a:r>
          </a:p>
          <a:p>
            <a:r>
              <a:rPr lang="sk-SK" sz="2000" dirty="0"/>
              <a:t>Zdroj – návrh rozpočtu verejnej správy</a:t>
            </a:r>
          </a:p>
        </p:txBody>
      </p:sp>
    </p:spTree>
    <p:extLst>
      <p:ext uri="{BB962C8B-B14F-4D97-AF65-F5344CB8AC3E}">
        <p14:creationId xmlns:p14="http://schemas.microsoft.com/office/powerpoint/2010/main" val="2847974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19E331-7C26-4895-362B-C072AA121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Nový rozpočet – predpoklady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164FE36-8D2D-24C6-1DC1-059A6DE13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k-SK" dirty="0"/>
              <a:t>Rozpočet vychádza z toho, že rast slovenskej ekonomiky sa v budúcom roku zrýchli na 2,7 percenta z tohtoročných 1,2 percenta.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dirty="0"/>
              <a:t>Inflácia sa má spomaliť z tohtoročných 10,7 na 3,2 percenta.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dirty="0"/>
              <a:t>Miera nezamestnanosti dosiahne v roku 2024 nové historické minimum na úrovni 5,4 percenta.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dirty="0"/>
              <a:t>Reálna mzda začne po dvoch rokoch opäť rásť</a:t>
            </a:r>
          </a:p>
          <a:p>
            <a:endParaRPr lang="sk-SK" dirty="0"/>
          </a:p>
        </p:txBody>
      </p:sp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B7D835EB-98D8-062C-F4FF-0411220C2FAB}"/>
              </a:ext>
            </a:extLst>
          </p:cNvPr>
          <p:cNvSpPr txBox="1">
            <a:spLocks/>
          </p:cNvSpPr>
          <p:nvPr/>
        </p:nvSpPr>
        <p:spPr>
          <a:xfrm>
            <a:off x="10111562" y="5231219"/>
            <a:ext cx="1975884" cy="155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400"/>
              <a:t>Zdroj: https://e.dennikn.sk/3724212/ficova-vlada-planuje-takmer-trikrat-vyssi-deficit-ako-ceska-vlada/?ref=tit</a:t>
            </a:r>
            <a:endParaRPr lang="sk-SK" sz="1400" dirty="0"/>
          </a:p>
        </p:txBody>
      </p:sp>
    </p:spTree>
    <p:extLst>
      <p:ext uri="{BB962C8B-B14F-4D97-AF65-F5344CB8AC3E}">
        <p14:creationId xmlns:p14="http://schemas.microsoft.com/office/powerpoint/2010/main" val="3340423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CEF1C3-5B7D-ACCA-C1D6-E8B307527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Čo je v rozpočte nové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BA60411-1899-58AD-495C-B93A2394C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Vláda pred týždňom schválila balík opatrení za necelé dve miliardy eur (1,5 percenta HDP). Ide najmä o opatrenia, ktoré zvyšujú príjmy rozpočtu. </a:t>
            </a:r>
          </a:p>
          <a:p>
            <a:r>
              <a:rPr lang="sk-SK" dirty="0"/>
              <a:t> Zníži sa príspevok do druhého piliera.</a:t>
            </a:r>
          </a:p>
          <a:p>
            <a:r>
              <a:rPr lang="sk-SK" dirty="0"/>
              <a:t> Banky aj Slovnaft budú platiť vyššie dane.</a:t>
            </a:r>
          </a:p>
          <a:p>
            <a:r>
              <a:rPr lang="sk-SK" dirty="0"/>
              <a:t> Viac sa zdaní tvrdý alkohol aj cigarety.</a:t>
            </a:r>
          </a:p>
          <a:p>
            <a:r>
              <a:rPr lang="sk-SK" dirty="0"/>
              <a:t> Zvýši sa zdravotný odvod o jeden percentuálny bod.</a:t>
            </a:r>
          </a:p>
          <a:p>
            <a:r>
              <a:rPr lang="sk-SK" dirty="0"/>
              <a:t> Firmy budú platiť daňovú licenciu.</a:t>
            </a:r>
          </a:p>
          <a:p>
            <a:r>
              <a:rPr lang="sk-SK" dirty="0"/>
              <a:t> Platy vo verejnej správe sa v roku 2024 nebudú valorizovať. </a:t>
            </a:r>
          </a:p>
        </p:txBody>
      </p:sp>
      <p:sp>
        <p:nvSpPr>
          <p:cNvPr id="5" name="Zástupný objekt pre obsah 2">
            <a:extLst>
              <a:ext uri="{FF2B5EF4-FFF2-40B4-BE49-F238E27FC236}">
                <a16:creationId xmlns:a16="http://schemas.microsoft.com/office/drawing/2014/main" id="{AEDD61E8-6BA0-BF19-F84E-59FF4CAC6317}"/>
              </a:ext>
            </a:extLst>
          </p:cNvPr>
          <p:cNvSpPr txBox="1">
            <a:spLocks/>
          </p:cNvSpPr>
          <p:nvPr/>
        </p:nvSpPr>
        <p:spPr>
          <a:xfrm>
            <a:off x="10111562" y="5231219"/>
            <a:ext cx="1975884" cy="155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400"/>
              <a:t>Zdroj: https://e.dennikn.sk/3724212/ficova-vlada-planuje-takmer-trikrat-vyssi-deficit-ako-ceska-vlada/?ref=tit</a:t>
            </a:r>
            <a:endParaRPr lang="sk-SK" sz="1400" dirty="0"/>
          </a:p>
        </p:txBody>
      </p:sp>
    </p:spTree>
    <p:extLst>
      <p:ext uri="{BB962C8B-B14F-4D97-AF65-F5344CB8AC3E}">
        <p14:creationId xmlns:p14="http://schemas.microsoft.com/office/powerpoint/2010/main" val="3276673593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602</Words>
  <Application>Microsoft Office PowerPoint</Application>
  <PresentationFormat>Širokouhlá</PresentationFormat>
  <Paragraphs>55</Paragraphs>
  <Slides>11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Motív Office</vt:lpstr>
      <vt:lpstr>Aktuálny rozpočet a dianie v slovenských financiách</vt:lpstr>
      <vt:lpstr>Shooty</vt:lpstr>
      <vt:lpstr>Fitch</vt:lpstr>
      <vt:lpstr>Prezentácia programu PowerPoint</vt:lpstr>
      <vt:lpstr>Rating svet - Fitch</vt:lpstr>
      <vt:lpstr>Rating – Standard &amp; Poor’s </vt:lpstr>
      <vt:lpstr>Nový rozpočet – neschválený parlamentom</vt:lpstr>
      <vt:lpstr>Nový rozpočet – predpoklady</vt:lpstr>
      <vt:lpstr>Čo je v rozpočte nové</vt:lpstr>
      <vt:lpstr>Čo je v rozpočte nové</vt:lpstr>
      <vt:lpstr>Čo je v rozpočte nové - podnikanie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Aktuálny rozpočet a dianie v slovenských financiách</dc:title>
  <dc:creator>Mgr. Tibor Bajzík</dc:creator>
  <cp:lastModifiedBy>Mgr. Tibor Bajzík</cp:lastModifiedBy>
  <cp:revision>1</cp:revision>
  <dcterms:created xsi:type="dcterms:W3CDTF">2023-12-11T22:15:52Z</dcterms:created>
  <dcterms:modified xsi:type="dcterms:W3CDTF">2023-12-12T07:52:26Z</dcterms:modified>
</cp:coreProperties>
</file>